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44" r:id="rId2"/>
    <p:sldId id="264" r:id="rId3"/>
    <p:sldId id="345" r:id="rId4"/>
    <p:sldId id="346" r:id="rId5"/>
    <p:sldId id="369" r:id="rId6"/>
    <p:sldId id="296" r:id="rId7"/>
    <p:sldId id="273" r:id="rId8"/>
    <p:sldId id="347" r:id="rId9"/>
    <p:sldId id="350" r:id="rId10"/>
    <p:sldId id="348" r:id="rId11"/>
    <p:sldId id="349" r:id="rId12"/>
    <p:sldId id="356" r:id="rId13"/>
    <p:sldId id="355" r:id="rId14"/>
    <p:sldId id="270" r:id="rId15"/>
    <p:sldId id="268" r:id="rId16"/>
    <p:sldId id="366" r:id="rId17"/>
    <p:sldId id="371" r:id="rId18"/>
    <p:sldId id="367" r:id="rId19"/>
    <p:sldId id="370" r:id="rId20"/>
    <p:sldId id="372" r:id="rId21"/>
    <p:sldId id="357" r:id="rId22"/>
    <p:sldId id="353" r:id="rId23"/>
    <p:sldId id="354" r:id="rId24"/>
    <p:sldId id="358" r:id="rId25"/>
    <p:sldId id="359" r:id="rId26"/>
    <p:sldId id="352" r:id="rId27"/>
    <p:sldId id="271" r:id="rId28"/>
    <p:sldId id="272" r:id="rId29"/>
    <p:sldId id="360" r:id="rId30"/>
    <p:sldId id="351" r:id="rId31"/>
    <p:sldId id="361" r:id="rId32"/>
    <p:sldId id="362" r:id="rId33"/>
    <p:sldId id="363" r:id="rId34"/>
    <p:sldId id="364" r:id="rId35"/>
    <p:sldId id="365" r:id="rId36"/>
    <p:sldId id="27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C9937-C952-44A7-841E-A04ECBD2752D}" type="datetimeFigureOut">
              <a:rPr lang="en-US" smtClean="0"/>
              <a:t>25-Nov-24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41354-2407-42AA-AF2D-39CE2882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1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098E5-CE34-4CA9-B2A2-25F9D241295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94C78-74D7-D99D-F0AF-70A800562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5E620F-AA8B-9CBD-61EA-04D899B51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3A254-8CBB-3FA4-8C2D-1F610D9F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B710-4800-4EC7-997B-50E66F147FB9}" type="datetimeFigureOut">
              <a:rPr lang="en-US" smtClean="0"/>
              <a:t>25-Nov-24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2C8FE-E30A-A940-0C40-87944536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2DAE3-056B-1FCB-85EB-35D231709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9787-B2F8-4413-AADC-B05EE5805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55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D0518-9184-3750-7499-628BEAF4F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13A719-4BC8-E81B-F92C-0407AD7C1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F967A-8773-1D93-E71C-02D49BA7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B710-4800-4EC7-997B-50E66F147FB9}" type="datetimeFigureOut">
              <a:rPr lang="en-US" smtClean="0"/>
              <a:t>25-Nov-24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C915F-A7FB-6EB7-38C6-CF5B9BE94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94A7C-C96B-D89E-A962-1E2EB17B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9787-B2F8-4413-AADC-B05EE5805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25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C47D6D-BE40-C9CF-8795-79982CA48F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43ECAD-FB62-B01F-8E06-9B9061EAE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B3ACB-9B3B-1B93-776A-FB1A4F1F7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B710-4800-4EC7-997B-50E66F147FB9}" type="datetimeFigureOut">
              <a:rPr lang="en-US" smtClean="0"/>
              <a:t>25-Nov-24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DB805-6DBB-A126-5A76-3CE39A58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63CB1-167A-6808-48CA-456037C5A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9787-B2F8-4413-AADC-B05EE5805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8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37092-2626-D95F-B568-1C004E4CD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1D836-F8AC-56D1-F471-625864CA0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4C906-F1AE-B7C4-E50F-80218012C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B710-4800-4EC7-997B-50E66F147FB9}" type="datetimeFigureOut">
              <a:rPr lang="en-US" smtClean="0"/>
              <a:t>25-Nov-24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C8E7C-A6E3-7B7C-209A-0166FE42D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26889-A1B9-E27F-EA22-AB4053E12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9787-B2F8-4413-AADC-B05EE5805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1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ED0BA-BFCC-78B3-5EA7-FCF28F6E5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22DB4-8C37-5CDA-AB54-6BDF946F1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B357F-D944-9481-054F-E5075DD6D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B710-4800-4EC7-997B-50E66F147FB9}" type="datetimeFigureOut">
              <a:rPr lang="en-US" smtClean="0"/>
              <a:t>25-Nov-24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C87FE-BC16-B2FA-E5DF-D3D76DDCF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021CF-C449-BFF8-FCE3-E02AEBE38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9787-B2F8-4413-AADC-B05EE5805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0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AB64D-B044-E9BB-509B-77156E29D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BC1B7-39F9-41FC-B824-F862443877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B22E0-9A88-8870-6DF1-93D6D796C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FEC78-AB09-0B07-2D5E-665E15BC9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B710-4800-4EC7-997B-50E66F147FB9}" type="datetimeFigureOut">
              <a:rPr lang="en-US" smtClean="0"/>
              <a:t>25-Nov-24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4870D-1D35-5329-C0E8-176A669D1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2D140-D1F0-B095-716D-8ED93895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9787-B2F8-4413-AADC-B05EE5805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04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B0760-AB41-284D-8464-B11E97A23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0539E-CB80-EA5D-665D-9958EBAC2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A2913F-32A5-4233-DB47-5A82C49F5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0D70AD-0EE2-7FA2-C13A-6C78D14D72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0FD7E9-FCC7-01B2-B410-E6F0C19A1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639013-77E2-3E57-ACB1-CBEC0B81B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B710-4800-4EC7-997B-50E66F147FB9}" type="datetimeFigureOut">
              <a:rPr lang="en-US" smtClean="0"/>
              <a:t>25-Nov-24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703102-A3A7-F1BD-BCC0-5981EC488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F9B173-4495-DFF8-1C80-62A608E8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9787-B2F8-4413-AADC-B05EE5805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E11C3-6A1C-ACED-1B3E-4856CD5AA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981854-115E-87EA-AFC3-8A1EBDE0D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B710-4800-4EC7-997B-50E66F147FB9}" type="datetimeFigureOut">
              <a:rPr lang="en-US" smtClean="0"/>
              <a:t>25-Nov-24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918134-8195-935D-80EE-E92DC3B8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67545C-DFDE-DEFB-4EBC-A8F8981B8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9787-B2F8-4413-AADC-B05EE5805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29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2BA962-1755-3F22-B249-089437949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B710-4800-4EC7-997B-50E66F147FB9}" type="datetimeFigureOut">
              <a:rPr lang="en-US" smtClean="0"/>
              <a:t>25-Nov-24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AEEC2F-9218-06D6-93FD-E0BFC3D08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AF7F3-0C52-5D40-7022-6028498E0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9787-B2F8-4413-AADC-B05EE5805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8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ED835-1A48-51C9-985A-64ECC2DF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9ABA3-6740-713A-CBD5-3039D6AC2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A81431-564A-60D7-06C1-E4FCCE00B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B8124-A0F3-DFB3-9FAB-6D4F449A4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B710-4800-4EC7-997B-50E66F147FB9}" type="datetimeFigureOut">
              <a:rPr lang="en-US" smtClean="0"/>
              <a:t>25-Nov-24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3E61A-D5BE-E893-BDCC-817DD7E5E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18624-4579-5AC6-E14F-756CE0119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9787-B2F8-4413-AADC-B05EE5805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3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F4DE1-0FFD-7113-785E-CEF149495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D5823B-1069-EBDF-EAEE-49BC47DCD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85FF2-30F4-A64A-CAA1-613692C98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7FEC2B-7054-5CE8-3258-372EE219C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B710-4800-4EC7-997B-50E66F147FB9}" type="datetimeFigureOut">
              <a:rPr lang="en-US" smtClean="0"/>
              <a:t>25-Nov-24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B322D-180B-1947-31B6-CDBA81B2E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DE16FA-90F4-0A75-325C-96EA3AD15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9787-B2F8-4413-AADC-B05EE5805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78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70086-7758-086E-5BB4-AF2D5A5A3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D774F-645D-8DF3-1D74-156B75D8B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A5DC7-DD23-0454-B913-C203404D14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DB710-4800-4EC7-997B-50E66F147FB9}" type="datetimeFigureOut">
              <a:rPr lang="en-US" smtClean="0"/>
              <a:t>25-Nov-24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CBC84-03AF-C62D-3BC0-67A5ADD58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BF527-E15E-FCC5-F420-FAEB01766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49787-B2F8-4413-AADC-B05EE5805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3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gs.gov/landsat-missions/using-usgs-landsat-level-1-data-product" TargetMode="External"/><Relationship Id="rId2" Type="http://schemas.openxmlformats.org/officeDocument/2006/relationships/hyperlink" Target="https://yceo.yale.edu/how-convert-landsat-dns-top-atmosphere-toa-reflectanc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iteboxgeo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earthexplorer.usgs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emiautomaticclassificationmanual.readthedocs.io/en/latest/faq.html?fbclid=IwAR1GipLN96SreRlCG7XyCV47b6DithxMnFZJ7LSv69s-M7zV2If3MjoK-h0#how-can-i-report-an-erro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emiautomaticgit.github.io/SemiAutomaticClassificationPlugin_v7/repository.xml" TargetMode="External"/><Relationship Id="rId5" Type="http://schemas.openxmlformats.org/officeDocument/2006/relationships/hyperlink" Target="https://github.com/semiautomaticgit/SemiAutomaticClassificationPlugin/archive/master.zip" TargetMode="External"/><Relationship Id="rId4" Type="http://schemas.openxmlformats.org/officeDocument/2006/relationships/hyperlink" Target="https://plugins.qgis.org/plugins/SemiAutomaticClassificationPlugin/version/7.10.11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rs.cr.usgs.gov/login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docs.qgis.org/3.28/en/docs/user_manual/working_with_raster/georeferencer.html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87B1335-B2F1-4DC1-8E96-3274C26E277A}"/>
              </a:ext>
            </a:extLst>
          </p:cNvPr>
          <p:cNvSpPr>
            <a:spLocks noGrp="1"/>
          </p:cNvSpPr>
          <p:nvPr/>
        </p:nvSpPr>
        <p:spPr>
          <a:xfrm>
            <a:off x="2325511" y="121344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Satellite Image Processing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490B740-A6BD-4110-95B7-43B4818C1828}"/>
              </a:ext>
            </a:extLst>
          </p:cNvPr>
          <p:cNvSpPr>
            <a:spLocks noGrp="1"/>
          </p:cNvSpPr>
          <p:nvPr/>
        </p:nvSpPr>
        <p:spPr>
          <a:xfrm>
            <a:off x="2895600" y="2819105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Shiva Kumar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hs.kumar-p@incois.gov.in</a:t>
            </a: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673533-B2C5-4894-A68E-EA95DB962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5511" y="4372193"/>
            <a:ext cx="765668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ITCOOcean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Training Program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on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Coastal Vulnerability Mapping and Analysis using QGIS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”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Organized by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International Training Center for Operational Oceanography (ITCOO)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INCOIS, Hyderabad, India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2024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incois_logo.gif">
            <a:extLst>
              <a:ext uri="{FF2B5EF4-FFF2-40B4-BE49-F238E27FC236}">
                <a16:creationId xmlns:a16="http://schemas.microsoft.com/office/drawing/2014/main" id="{EA94C8E7-235B-4EE8-A4F6-441DE28458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82200" y="83328"/>
            <a:ext cx="1905000" cy="571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BDA3A1-57B6-6782-1D39-EBA829562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01" y="229285"/>
            <a:ext cx="34956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06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47327" y="699481"/>
            <a:ext cx="4586171" cy="5625119"/>
            <a:chOff x="152400" y="851881"/>
            <a:chExt cx="4586171" cy="562511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r="48845" b="65333"/>
            <a:stretch/>
          </p:blipFill>
          <p:spPr bwMode="auto">
            <a:xfrm>
              <a:off x="152400" y="851881"/>
              <a:ext cx="4490487" cy="1901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4"/>
            <a:srcRect l="23659" r="24500" b="42667"/>
            <a:stretch/>
          </p:blipFill>
          <p:spPr bwMode="auto">
            <a:xfrm>
              <a:off x="187836" y="3331464"/>
              <a:ext cx="4550735" cy="3145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Oval 4"/>
            <p:cNvSpPr/>
            <p:nvPr/>
          </p:nvSpPr>
          <p:spPr>
            <a:xfrm>
              <a:off x="2057400" y="1600200"/>
              <a:ext cx="9144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124200" y="1600200"/>
              <a:ext cx="9144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968255" y="5029200"/>
              <a:ext cx="762000" cy="152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968256" y="5715000"/>
              <a:ext cx="762000" cy="152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2393211" y="2849654"/>
              <a:ext cx="228600" cy="381000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5E1777C0-4607-473E-8837-DF36DD58AA6A}"/>
              </a:ext>
            </a:extLst>
          </p:cNvPr>
          <p:cNvSpPr/>
          <p:nvPr/>
        </p:nvSpPr>
        <p:spPr>
          <a:xfrm>
            <a:off x="2176127" y="762000"/>
            <a:ext cx="457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907162-4989-4065-B8A4-F8F9391D8E92}"/>
              </a:ext>
            </a:extLst>
          </p:cNvPr>
          <p:cNvSpPr txBox="1"/>
          <p:nvPr/>
        </p:nvSpPr>
        <p:spPr>
          <a:xfrm>
            <a:off x="1947527" y="685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45031D-25A1-4657-9628-FD963F168861}"/>
              </a:ext>
            </a:extLst>
          </p:cNvPr>
          <p:cNvSpPr txBox="1"/>
          <p:nvPr/>
        </p:nvSpPr>
        <p:spPr>
          <a:xfrm>
            <a:off x="1947527" y="13832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530994-BEF6-4286-A09E-E9F3CA0BBDB4}"/>
              </a:ext>
            </a:extLst>
          </p:cNvPr>
          <p:cNvSpPr txBox="1"/>
          <p:nvPr/>
        </p:nvSpPr>
        <p:spPr>
          <a:xfrm>
            <a:off x="4233527" y="13832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373A29AC-E752-4A09-846D-771ED91666B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Raster Band Composition/ </a:t>
            </a:r>
            <a:r>
              <a:rPr lang="en-US" sz="2400" b="1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Layerstack</a:t>
            </a:r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5BF938-0296-4A41-82ED-F1FDE8E12908}"/>
              </a:ext>
            </a:extLst>
          </p:cNvPr>
          <p:cNvSpPr/>
          <p:nvPr/>
        </p:nvSpPr>
        <p:spPr>
          <a:xfrm>
            <a:off x="347327" y="685800"/>
            <a:ext cx="4490487" cy="191064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D02DB71-0CC2-06B2-4F0A-73666CE6059F}"/>
              </a:ext>
            </a:extLst>
          </p:cNvPr>
          <p:cNvGrpSpPr/>
          <p:nvPr/>
        </p:nvGrpSpPr>
        <p:grpSpPr>
          <a:xfrm>
            <a:off x="393396" y="3179064"/>
            <a:ext cx="4518837" cy="3145536"/>
            <a:chOff x="393396" y="3179064"/>
            <a:chExt cx="4518837" cy="314553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36CE760-BA66-411B-859B-95FF5DA00334}"/>
                </a:ext>
              </a:extLst>
            </p:cNvPr>
            <p:cNvSpPr/>
            <p:nvPr/>
          </p:nvSpPr>
          <p:spPr>
            <a:xfrm>
              <a:off x="4424906" y="4495800"/>
              <a:ext cx="3810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55DE14D-5DCA-4FB6-864C-13C4947918DC}"/>
                </a:ext>
              </a:extLst>
            </p:cNvPr>
            <p:cNvSpPr txBox="1"/>
            <p:nvPr/>
          </p:nvSpPr>
          <p:spPr>
            <a:xfrm>
              <a:off x="4120106" y="44196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202183-E2CE-478B-8604-655EE8D54413}"/>
                </a:ext>
              </a:extLst>
            </p:cNvPr>
            <p:cNvSpPr txBox="1"/>
            <p:nvPr/>
          </p:nvSpPr>
          <p:spPr>
            <a:xfrm>
              <a:off x="3967706" y="4736068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839D904-3087-4837-B07E-1F95E1B9E605}"/>
                </a:ext>
              </a:extLst>
            </p:cNvPr>
            <p:cNvSpPr txBox="1"/>
            <p:nvPr/>
          </p:nvSpPr>
          <p:spPr>
            <a:xfrm>
              <a:off x="3967706" y="5410200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AD2621C-A865-4C19-815F-4E889460AABA}"/>
                </a:ext>
              </a:extLst>
            </p:cNvPr>
            <p:cNvSpPr/>
            <p:nvPr/>
          </p:nvSpPr>
          <p:spPr>
            <a:xfrm>
              <a:off x="393396" y="3179064"/>
              <a:ext cx="4518837" cy="314553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" descr="Indian National Center for Ocean Information Services">
            <a:extLst>
              <a:ext uri="{FF2B5EF4-FFF2-40B4-BE49-F238E27FC236}">
                <a16:creationId xmlns:a16="http://schemas.microsoft.com/office/drawing/2014/main" id="{BDA6DB2B-9029-517B-CDCE-3556C8FF6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306" y="0"/>
            <a:ext cx="1450694" cy="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F92A52-AEC9-7BC2-AF71-7B7F9D97C6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9420" y="2302979"/>
            <a:ext cx="6773942" cy="356616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7EAFA10-F10B-89CF-AC53-849D326FE550}"/>
              </a:ext>
            </a:extLst>
          </p:cNvPr>
          <p:cNvSpPr txBox="1"/>
          <p:nvPr/>
        </p:nvSpPr>
        <p:spPr>
          <a:xfrm>
            <a:off x="1520806" y="367784"/>
            <a:ext cx="129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-01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D7C927-268C-69E0-5C23-A8FD3A056123}"/>
              </a:ext>
            </a:extLst>
          </p:cNvPr>
          <p:cNvSpPr txBox="1"/>
          <p:nvPr/>
        </p:nvSpPr>
        <p:spPr>
          <a:xfrm>
            <a:off x="7584908" y="477252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-02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FCEC59-5A11-DFE5-B559-4A342730E31C}"/>
              </a:ext>
            </a:extLst>
          </p:cNvPr>
          <p:cNvSpPr txBox="1"/>
          <p:nvPr/>
        </p:nvSpPr>
        <p:spPr>
          <a:xfrm>
            <a:off x="5224127" y="761853"/>
            <a:ext cx="68467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SCP tools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bands are added to band set click on create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raster of band set (stack bands)  click on run  give output folder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Go to Preprocessing Stack Raster Bands Select bands set Run 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Give path and name.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FE1AF74-99FD-1114-14B9-2626E8D58F5F}"/>
              </a:ext>
            </a:extLst>
          </p:cNvPr>
          <p:cNvCxnSpPr/>
          <p:nvPr/>
        </p:nvCxnSpPr>
        <p:spPr>
          <a:xfrm>
            <a:off x="5039833" y="477252"/>
            <a:ext cx="0" cy="62106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72" name="TextBox 3071">
            <a:extLst>
              <a:ext uri="{FF2B5EF4-FFF2-40B4-BE49-F238E27FC236}">
                <a16:creationId xmlns:a16="http://schemas.microsoft.com/office/drawing/2014/main" id="{C1DCACEF-D3E9-999B-3CB5-BE0C57B9417A}"/>
              </a:ext>
            </a:extLst>
          </p:cNvPr>
          <p:cNvSpPr txBox="1"/>
          <p:nvPr/>
        </p:nvSpPr>
        <p:spPr>
          <a:xfrm>
            <a:off x="74430" y="6323313"/>
            <a:ext cx="50720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Raster Miscellaneous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Build Virtual Raster Input layers, select </a:t>
            </a:r>
          </a:p>
          <a:p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our bands go to Virtual save file  give the name and path  run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>
            <a:extLst>
              <a:ext uri="{FF2B5EF4-FFF2-40B4-BE49-F238E27FC236}">
                <a16:creationId xmlns:a16="http://schemas.microsoft.com/office/drawing/2014/main" id="{2800D161-BF77-4507-B6D8-6D76C1AC892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Change the band combination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F82346E-17B9-47EA-8985-C3C2B31FAAD5}"/>
              </a:ext>
            </a:extLst>
          </p:cNvPr>
          <p:cNvGrpSpPr/>
          <p:nvPr/>
        </p:nvGrpSpPr>
        <p:grpSpPr>
          <a:xfrm>
            <a:off x="1600200" y="533400"/>
            <a:ext cx="8991600" cy="5943600"/>
            <a:chOff x="76200" y="533400"/>
            <a:chExt cx="8991600" cy="59436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D6BEEF8-F0AF-47D9-A408-F3476AA4122C}"/>
                </a:ext>
              </a:extLst>
            </p:cNvPr>
            <p:cNvGrpSpPr/>
            <p:nvPr/>
          </p:nvGrpSpPr>
          <p:grpSpPr>
            <a:xfrm>
              <a:off x="76200" y="533400"/>
              <a:ext cx="8991600" cy="5943600"/>
              <a:chOff x="76200" y="914400"/>
              <a:chExt cx="8991600" cy="594360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609600" y="914400"/>
                <a:ext cx="50610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Select the FCC image       right click       properties</a:t>
                </a: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76200" y="1371600"/>
                <a:ext cx="8991600" cy="5486400"/>
                <a:chOff x="76200" y="1371600"/>
                <a:chExt cx="8991600" cy="5486400"/>
              </a:xfrm>
            </p:grpSpPr>
            <p:pic>
              <p:nvPicPr>
                <p:cNvPr id="6146" name="Picture 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r="70833" b="4000"/>
                <a:stretch>
                  <a:fillRect/>
                </a:stretch>
              </p:blipFill>
              <p:spPr bwMode="auto">
                <a:xfrm>
                  <a:off x="76200" y="1371600"/>
                  <a:ext cx="2667000" cy="548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6" name="Oval 5"/>
                <p:cNvSpPr/>
                <p:nvPr/>
              </p:nvSpPr>
              <p:spPr>
                <a:xfrm>
                  <a:off x="1066800" y="4419600"/>
                  <a:ext cx="685800" cy="2286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7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35833" b="5333"/>
                <a:stretch>
                  <a:fillRect/>
                </a:stretch>
              </p:blipFill>
              <p:spPr bwMode="auto">
                <a:xfrm>
                  <a:off x="3200400" y="1371600"/>
                  <a:ext cx="5867400" cy="5410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8" name="Oval 7"/>
                <p:cNvSpPr/>
                <p:nvPr/>
              </p:nvSpPr>
              <p:spPr>
                <a:xfrm>
                  <a:off x="4876800" y="3581400"/>
                  <a:ext cx="3581400" cy="3048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7467600" y="5943600"/>
                  <a:ext cx="533400" cy="2286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6477000" y="5943600"/>
                  <a:ext cx="533400" cy="2286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" name="Right Arrow 10"/>
                <p:cNvSpPr/>
                <p:nvPr/>
              </p:nvSpPr>
              <p:spPr>
                <a:xfrm>
                  <a:off x="2819400" y="4343400"/>
                  <a:ext cx="381000" cy="228600"/>
                </a:xfrm>
                <a:prstGeom prst="rightArrow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A7CF121E-6758-4138-B257-E7475D1B5220}"/>
                  </a:ext>
                </a:extLst>
              </p:cNvPr>
              <p:cNvSpPr/>
              <p:nvPr/>
            </p:nvSpPr>
            <p:spPr>
              <a:xfrm>
                <a:off x="457200" y="2362200"/>
                <a:ext cx="990600" cy="2286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FCDE20-4B21-4DDE-97D6-12AAC1DC032E}"/>
                  </a:ext>
                </a:extLst>
              </p:cNvPr>
              <p:cNvSpPr txBox="1"/>
              <p:nvPr/>
            </p:nvSpPr>
            <p:spPr>
              <a:xfrm>
                <a:off x="231714" y="2286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04775B-DA49-46AB-9BBF-5DD14FA7C264}"/>
                  </a:ext>
                </a:extLst>
              </p:cNvPr>
              <p:cNvSpPr txBox="1"/>
              <p:nvPr/>
            </p:nvSpPr>
            <p:spPr>
              <a:xfrm>
                <a:off x="765114" y="43550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22B1FEB-0BA0-4B1B-8A1D-5A2866F0B983}"/>
                  </a:ext>
                </a:extLst>
              </p:cNvPr>
              <p:cNvSpPr txBox="1"/>
              <p:nvPr/>
            </p:nvSpPr>
            <p:spPr>
              <a:xfrm>
                <a:off x="2971800" y="3810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0700C3E-8977-4099-B3E2-7102CE71C50A}"/>
                  </a:ext>
                </a:extLst>
              </p:cNvPr>
              <p:cNvSpPr txBox="1"/>
              <p:nvPr/>
            </p:nvSpPr>
            <p:spPr>
              <a:xfrm>
                <a:off x="4648200" y="35814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4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756A45-96D3-49A6-A035-5544714D996E}"/>
                  </a:ext>
                </a:extLst>
              </p:cNvPr>
              <p:cNvSpPr txBox="1"/>
              <p:nvPr/>
            </p:nvSpPr>
            <p:spPr>
              <a:xfrm>
                <a:off x="7546914" y="56388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A392CD9-7BE9-44AF-93C9-5C8754B22DAE}"/>
                  </a:ext>
                </a:extLst>
              </p:cNvPr>
              <p:cNvSpPr/>
              <p:nvPr/>
            </p:nvSpPr>
            <p:spPr>
              <a:xfrm>
                <a:off x="3276600" y="3886200"/>
                <a:ext cx="841314" cy="24026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BD8197-54F7-459C-AC10-7FD0EFB036C7}"/>
                  </a:ext>
                </a:extLst>
              </p:cNvPr>
              <p:cNvSpPr txBox="1"/>
              <p:nvPr/>
            </p:nvSpPr>
            <p:spPr>
              <a:xfrm>
                <a:off x="6553200" y="56388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6</a:t>
                </a:r>
              </a:p>
            </p:txBody>
          </p:sp>
        </p:grpSp>
        <p:sp>
          <p:nvSpPr>
            <p:cNvPr id="24" name="Right Arrow 5">
              <a:extLst>
                <a:ext uri="{FF2B5EF4-FFF2-40B4-BE49-F238E27FC236}">
                  <a16:creationId xmlns:a16="http://schemas.microsoft.com/office/drawing/2014/main" id="{9E052641-41FD-40F4-9594-C0666E5F6F2C}"/>
                </a:ext>
              </a:extLst>
            </p:cNvPr>
            <p:cNvSpPr/>
            <p:nvPr/>
          </p:nvSpPr>
          <p:spPr>
            <a:xfrm flipV="1">
              <a:off x="2895600" y="716281"/>
              <a:ext cx="304800" cy="4571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5">
              <a:extLst>
                <a:ext uri="{FF2B5EF4-FFF2-40B4-BE49-F238E27FC236}">
                  <a16:creationId xmlns:a16="http://schemas.microsoft.com/office/drawing/2014/main" id="{E2127A51-E409-472D-BE0D-8FF198CE86D8}"/>
                </a:ext>
              </a:extLst>
            </p:cNvPr>
            <p:cNvSpPr/>
            <p:nvPr/>
          </p:nvSpPr>
          <p:spPr>
            <a:xfrm flipV="1">
              <a:off x="4267200" y="716281"/>
              <a:ext cx="304800" cy="4571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52AC70F-DF90-4E6C-80BF-101C97886839}"/>
              </a:ext>
            </a:extLst>
          </p:cNvPr>
          <p:cNvSpPr/>
          <p:nvPr/>
        </p:nvSpPr>
        <p:spPr>
          <a:xfrm>
            <a:off x="1600200" y="990600"/>
            <a:ext cx="8991600" cy="54864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Indian National Center for Ocean Information Services">
            <a:extLst>
              <a:ext uri="{FF2B5EF4-FFF2-40B4-BE49-F238E27FC236}">
                <a16:creationId xmlns:a16="http://schemas.microsoft.com/office/drawing/2014/main" id="{292A3AE9-75BE-C556-9D25-996DC0E08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306" y="0"/>
            <a:ext cx="1450694" cy="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>
            <a:extLst>
              <a:ext uri="{FF2B5EF4-FFF2-40B4-BE49-F238E27FC236}">
                <a16:creationId xmlns:a16="http://schemas.microsoft.com/office/drawing/2014/main" id="{75DB71F1-EC7D-4960-81DA-7031154EFB8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DN to Reflectance Conversion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87BA48-970F-EA40-0C8A-8B96125086EF}"/>
              </a:ext>
            </a:extLst>
          </p:cNvPr>
          <p:cNvSpPr txBox="1"/>
          <p:nvPr/>
        </p:nvSpPr>
        <p:spPr>
          <a:xfrm>
            <a:off x="992452" y="5982633"/>
            <a:ext cx="102814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https://yceo.yale.edu/how-convert-landsat-dns-top-atmosphere-toa-reflectance</a:t>
            </a:r>
            <a:endParaRPr lang="en-US" dirty="0"/>
          </a:p>
          <a:p>
            <a:r>
              <a:rPr lang="en-US" dirty="0">
                <a:hlinkClick r:id="rId3"/>
              </a:rPr>
              <a:t>https://www.usgs.gov/landsat-missions/using-usgs-landsat-level-1-data-product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8793F3-2CDA-D6F1-B4DA-FFB7AADBC6CF}"/>
              </a:ext>
            </a:extLst>
          </p:cNvPr>
          <p:cNvSpPr txBox="1"/>
          <p:nvPr/>
        </p:nvSpPr>
        <p:spPr>
          <a:xfrm>
            <a:off x="512954" y="664422"/>
            <a:ext cx="113853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Conversion to TOA Reflectance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Reflective band DN’s can be converted to TOA reflectance using the  rescaling  coefficients in the MTL file: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ρλ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′=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MρQcal+Aρ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where: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ρλ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'   = TOA planetary reflectance, without correction for solar angle.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Note that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ρλ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' does not contain a correction for the sun angle.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Mρ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=Band-specific multiplicative rescaling factor from the metadata 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REFLECTANCE_MULT_BAND_x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where x is the band number)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Aρ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=Band-specific additive rescaling factor from the metadata 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REFLECTANCE_ADD_BAND_x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where x is the band number)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Qcal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 Quantized and calibrated standard product pixel values (DN)</a:t>
            </a:r>
          </a:p>
        </p:txBody>
      </p:sp>
      <p:pic>
        <p:nvPicPr>
          <p:cNvPr id="2" name="Picture 2" descr="Indian National Center for Ocean Information Services">
            <a:extLst>
              <a:ext uri="{FF2B5EF4-FFF2-40B4-BE49-F238E27FC236}">
                <a16:creationId xmlns:a16="http://schemas.microsoft.com/office/drawing/2014/main" id="{2B66FA19-6FE9-AF52-5F55-A705FE4C1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306" y="0"/>
            <a:ext cx="1450694" cy="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027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>
            <a:extLst>
              <a:ext uri="{FF2B5EF4-FFF2-40B4-BE49-F238E27FC236}">
                <a16:creationId xmlns:a16="http://schemas.microsoft.com/office/drawing/2014/main" id="{75DB71F1-EC7D-4960-81DA-7031154EFB8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Data Conversion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91BB20-EA64-D38C-9704-D07FE31CA797}"/>
              </a:ext>
            </a:extLst>
          </p:cNvPr>
          <p:cNvSpPr txBox="1"/>
          <p:nvPr/>
        </p:nvSpPr>
        <p:spPr>
          <a:xfrm>
            <a:off x="478465" y="495521"/>
            <a:ext cx="11713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Method:01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SCP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creates a band set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Preprocessing,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click on Landsat(select based on your satellite data)  click on select directory  browse our satellite data stored folder  click on Open a file: give metadata file  check create band set and use band set tools , add bands in a new band set.  run  give output folder.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Indian National Center for Ocean Information Services">
            <a:extLst>
              <a:ext uri="{FF2B5EF4-FFF2-40B4-BE49-F238E27FC236}">
                <a16:creationId xmlns:a16="http://schemas.microsoft.com/office/drawing/2014/main" id="{0A5CE514-A040-7D8E-10F3-926C9F491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306" y="0"/>
            <a:ext cx="1450694" cy="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AA427F-8A8E-4CAD-8819-5D55A2D5C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13" y="1759723"/>
            <a:ext cx="1069247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8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>
            <a:extLst>
              <a:ext uri="{FF2B5EF4-FFF2-40B4-BE49-F238E27FC236}">
                <a16:creationId xmlns:a16="http://schemas.microsoft.com/office/drawing/2014/main" id="{75DB71F1-EC7D-4960-81DA-7031154EFB8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Continue……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4B027D-6580-5263-8C20-994E6CE6E3ED}"/>
              </a:ext>
            </a:extLst>
          </p:cNvPr>
          <p:cNvSpPr txBox="1"/>
          <p:nvPr/>
        </p:nvSpPr>
        <p:spPr>
          <a:xfrm>
            <a:off x="736682" y="466705"/>
            <a:ext cx="10466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Method:02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SCP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Bandcalc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write formula  run   output folder name.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" descr="Indian National Center for Ocean Information Services">
            <a:extLst>
              <a:ext uri="{FF2B5EF4-FFF2-40B4-BE49-F238E27FC236}">
                <a16:creationId xmlns:a16="http://schemas.microsoft.com/office/drawing/2014/main" id="{4EDEC0B2-8A19-809F-42FC-F01379CA3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306" y="0"/>
            <a:ext cx="1450694" cy="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44E70E-92EE-94D4-478D-2C31786A7B82}"/>
              </a:ext>
            </a:extLst>
          </p:cNvPr>
          <p:cNvSpPr txBox="1"/>
          <p:nvPr/>
        </p:nvSpPr>
        <p:spPr>
          <a:xfrm>
            <a:off x="8037627" y="975975"/>
            <a:ext cx="414044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save the formula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open Notepad copy and paste the formulas  separate with &lt;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/&gt;, and save click on open text file  browse our file open.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 custom, we can see our file  if you double click on file equations will load  and run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 compress the size of the output image:</a:t>
            </a:r>
          </a:p>
          <a:p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in the output raster  select int16 and set scale: 0.0001 Run  give output path.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AA117F-3E3D-1BE8-337C-E944283E4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79" y="6065568"/>
            <a:ext cx="5029200" cy="707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4AC94F-F3AC-D1F2-B66F-C186119CB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06" y="928370"/>
            <a:ext cx="7783447" cy="5029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FD07880-C6E0-DB10-FC60-B30540119224}"/>
              </a:ext>
            </a:extLst>
          </p:cNvPr>
          <p:cNvSpPr/>
          <p:nvPr/>
        </p:nvSpPr>
        <p:spPr>
          <a:xfrm>
            <a:off x="7187608" y="3179128"/>
            <a:ext cx="329609" cy="2870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6937565-AD16-0FF2-52F0-C1AEFA78D4D8}"/>
              </a:ext>
            </a:extLst>
          </p:cNvPr>
          <p:cNvSpPr/>
          <p:nvPr/>
        </p:nvSpPr>
        <p:spPr>
          <a:xfrm>
            <a:off x="5603358" y="4148620"/>
            <a:ext cx="636026" cy="2957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44C75D0-E0FD-E5DA-55E6-E0FB3403D403}"/>
              </a:ext>
            </a:extLst>
          </p:cNvPr>
          <p:cNvSpPr/>
          <p:nvPr/>
        </p:nvSpPr>
        <p:spPr>
          <a:xfrm>
            <a:off x="5553731" y="4768859"/>
            <a:ext cx="636026" cy="2957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119ECA-58B1-999A-B460-BAF12037BE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1377"/>
          <a:stretch/>
        </p:blipFill>
        <p:spPr>
          <a:xfrm>
            <a:off x="8163811" y="3601570"/>
            <a:ext cx="3361198" cy="32351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C19300E-3C6A-BCDE-36A3-D810789CD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31" y="767293"/>
            <a:ext cx="8357337" cy="594360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84E764E-077B-84A5-36AF-8E45CFA2F62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Image Clipping</a:t>
            </a:r>
          </a:p>
        </p:txBody>
      </p:sp>
      <p:sp>
        <p:nvSpPr>
          <p:cNvPr id="3" name="Oval 2"/>
          <p:cNvSpPr/>
          <p:nvPr/>
        </p:nvSpPr>
        <p:spPr>
          <a:xfrm>
            <a:off x="605365" y="3803135"/>
            <a:ext cx="1212481" cy="258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677114" y="3132235"/>
            <a:ext cx="478058" cy="2967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136065" y="2149661"/>
            <a:ext cx="1109035" cy="2967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215715" y="6026909"/>
            <a:ext cx="886293" cy="4695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5568" t="46970" r="61174" b="50000"/>
          <a:stretch>
            <a:fillRect/>
          </a:stretch>
        </p:blipFill>
        <p:spPr bwMode="auto">
          <a:xfrm>
            <a:off x="3983284" y="3336721"/>
            <a:ext cx="1039142" cy="14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4092278" y="2657639"/>
            <a:ext cx="1187591" cy="2967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04424" y="3734405"/>
            <a:ext cx="293865" cy="359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49017" y="2107368"/>
            <a:ext cx="293865" cy="359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48337" y="2628125"/>
            <a:ext cx="293865" cy="359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19588" y="3104929"/>
            <a:ext cx="293865" cy="359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73550" y="6059580"/>
            <a:ext cx="293865" cy="359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77479" y="781487"/>
            <a:ext cx="351452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Go to SCP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preprocessing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Clip multiple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rasters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Select band set  Use value as no data: 0  O/P name: give any name to select RIO click on set an area in the map,  put points on the map,  click on the run  give output folder name. </a:t>
            </a:r>
          </a:p>
          <a:p>
            <a:pPr>
              <a:buFont typeface="Wingdings" pitchFamily="2" charset="2"/>
              <a:buChar char="Ø"/>
            </a:pPr>
            <a:endParaRPr lang="en-US" sz="1400" dirty="0"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Select ROI using a vector file: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If you have an ROI vector file we can use that file to clip the raster image  open the vector file in map window just check the use vector for clipping: select our vector file  and run give o/p path.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Select ROI using temporary ROI: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Using the ROI tool in the map window draw ROI on the map/ image. Now in SCP Check use temporary ROI for clipping run  give output path.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Ø"/>
            </a:pPr>
            <a:endParaRPr lang="en-US" sz="1400" dirty="0"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Ø"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16980BB-4A60-45CD-8BB0-6DEC6945E394}"/>
              </a:ext>
            </a:extLst>
          </p:cNvPr>
          <p:cNvSpPr/>
          <p:nvPr/>
        </p:nvSpPr>
        <p:spPr>
          <a:xfrm>
            <a:off x="4024420" y="781487"/>
            <a:ext cx="419990" cy="3263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Indian National Center for Ocean Information Services">
            <a:extLst>
              <a:ext uri="{FF2B5EF4-FFF2-40B4-BE49-F238E27FC236}">
                <a16:creationId xmlns:a16="http://schemas.microsoft.com/office/drawing/2014/main" id="{86C098B4-6398-0041-E432-4F393B9F9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306" y="0"/>
            <a:ext cx="1450694" cy="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5B24EBB-C646-3EB1-15CA-9F8857BE9578}"/>
              </a:ext>
            </a:extLst>
          </p:cNvPr>
          <p:cNvSpPr/>
          <p:nvPr/>
        </p:nvSpPr>
        <p:spPr>
          <a:xfrm>
            <a:off x="2828260" y="3450266"/>
            <a:ext cx="1307805" cy="26758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A16DB4-BBA8-D2BB-FB7F-D28F6F605A7C}"/>
              </a:ext>
            </a:extLst>
          </p:cNvPr>
          <p:cNvSpPr/>
          <p:nvPr/>
        </p:nvSpPr>
        <p:spPr>
          <a:xfrm>
            <a:off x="2789269" y="3974807"/>
            <a:ext cx="1740201" cy="26758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>
            <a:extLst>
              <a:ext uri="{FF2B5EF4-FFF2-40B4-BE49-F238E27FC236}">
                <a16:creationId xmlns:a16="http://schemas.microsoft.com/office/drawing/2014/main" id="{75DB71F1-EC7D-4960-81DA-7031154EFB8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Image mosaicking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Indian National Center for Ocean Information Services">
            <a:extLst>
              <a:ext uri="{FF2B5EF4-FFF2-40B4-BE49-F238E27FC236}">
                <a16:creationId xmlns:a16="http://schemas.microsoft.com/office/drawing/2014/main" id="{6C3565F9-8B3A-7EED-8B0E-7908E328A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306" y="0"/>
            <a:ext cx="1450694" cy="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865EB8-27DD-5D45-5350-9CB5D42DCC94}"/>
              </a:ext>
            </a:extLst>
          </p:cNvPr>
          <p:cNvSpPr txBox="1"/>
          <p:nvPr/>
        </p:nvSpPr>
        <p:spPr>
          <a:xfrm>
            <a:off x="450016" y="922676"/>
            <a:ext cx="52277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SCP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band set  open files (open two scenes files) Add one scene band to band set 1 and the second scene to band set 2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Go to Preprocessing  mosaic band sets  band set list: enter band set numbers (ex:1,2) output name prefix: give name  run  give output path.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D45400-9D43-CF70-7DDE-3D65757C0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04" y="2550715"/>
            <a:ext cx="4201297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76DF58-AB39-415D-4142-C94B72157B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55"/>
          <a:stretch/>
        </p:blipFill>
        <p:spPr>
          <a:xfrm>
            <a:off x="6770512" y="1740369"/>
            <a:ext cx="4201296" cy="22950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8FDE8F-0C23-A05E-3F88-106CAA1DE36C}"/>
              </a:ext>
            </a:extLst>
          </p:cNvPr>
          <p:cNvSpPr txBox="1"/>
          <p:nvPr/>
        </p:nvSpPr>
        <p:spPr>
          <a:xfrm>
            <a:off x="8718698" y="517556"/>
            <a:ext cx="1359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02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0FCE71-00D4-4093-3E13-BC353DB077B1}"/>
              </a:ext>
            </a:extLst>
          </p:cNvPr>
          <p:cNvSpPr txBox="1"/>
          <p:nvPr/>
        </p:nvSpPr>
        <p:spPr>
          <a:xfrm>
            <a:off x="2211459" y="492993"/>
            <a:ext cx="1359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2F9B6B-0543-84C0-E7E4-65DFB9F6CF0B}"/>
              </a:ext>
            </a:extLst>
          </p:cNvPr>
          <p:cNvSpPr txBox="1"/>
          <p:nvPr/>
        </p:nvSpPr>
        <p:spPr>
          <a:xfrm>
            <a:off x="6770512" y="954566"/>
            <a:ext cx="4696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Raster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Miscellaneous Merge give parameters  input layers: select our single or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fcc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images merged: give output path and file name.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E360D5-9871-0E70-CEEC-7F094B250A19}"/>
              </a:ext>
            </a:extLst>
          </p:cNvPr>
          <p:cNvSpPr txBox="1"/>
          <p:nvPr/>
        </p:nvSpPr>
        <p:spPr>
          <a:xfrm>
            <a:off x="2274885" y="4882032"/>
            <a:ext cx="1359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03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529B75-9DA2-B1ED-F353-C57E2C7C452C}"/>
              </a:ext>
            </a:extLst>
          </p:cNvPr>
          <p:cNvSpPr txBox="1"/>
          <p:nvPr/>
        </p:nvSpPr>
        <p:spPr>
          <a:xfrm>
            <a:off x="564065" y="5312947"/>
            <a:ext cx="6498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white box tools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Image processing tools Mosaic  Input files: select our files  resampling method: select method (ex: bilinear)  output file: give the path and file name  run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86822E7-34E5-D7C9-8E9B-4E996C8D78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6561" y="4380815"/>
            <a:ext cx="3835247" cy="228600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7B3E0E3F-5154-65A9-BFA2-831C58D64FAB}"/>
              </a:ext>
            </a:extLst>
          </p:cNvPr>
          <p:cNvSpPr/>
          <p:nvPr/>
        </p:nvSpPr>
        <p:spPr>
          <a:xfrm>
            <a:off x="7136561" y="4997302"/>
            <a:ext cx="986713" cy="22328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0BCCD02-E441-3D5E-B368-A2888B6498C6}"/>
              </a:ext>
            </a:extLst>
          </p:cNvPr>
          <p:cNvSpPr/>
          <p:nvPr/>
        </p:nvSpPr>
        <p:spPr>
          <a:xfrm>
            <a:off x="7136560" y="5636084"/>
            <a:ext cx="986713" cy="22328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E86E2F3-E597-58F1-5B78-D90B779549DB}"/>
              </a:ext>
            </a:extLst>
          </p:cNvPr>
          <p:cNvSpPr/>
          <p:nvPr/>
        </p:nvSpPr>
        <p:spPr>
          <a:xfrm>
            <a:off x="9090836" y="6422063"/>
            <a:ext cx="687341" cy="20222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4285B10-81B7-9EDD-F15F-B50DFAC11EFA}"/>
              </a:ext>
            </a:extLst>
          </p:cNvPr>
          <p:cNvSpPr/>
          <p:nvPr/>
        </p:nvSpPr>
        <p:spPr>
          <a:xfrm>
            <a:off x="793804" y="3583172"/>
            <a:ext cx="918038" cy="1701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33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B08C015-33A4-2E8C-5F3A-1A4FA91F955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Image enhancement (Histogram Equalization)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 descr="Indian National Center for Ocean Information Services">
            <a:extLst>
              <a:ext uri="{FF2B5EF4-FFF2-40B4-BE49-F238E27FC236}">
                <a16:creationId xmlns:a16="http://schemas.microsoft.com/office/drawing/2014/main" id="{EDD15C74-AB65-25C3-662A-DC154C1AD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306" y="0"/>
            <a:ext cx="1450694" cy="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D76554-D3AC-E0AB-217F-EDE4B13C628C}"/>
              </a:ext>
            </a:extLst>
          </p:cNvPr>
          <p:cNvSpPr txBox="1"/>
          <p:nvPr/>
        </p:nvSpPr>
        <p:spPr>
          <a:xfrm>
            <a:off x="910894" y="2230362"/>
            <a:ext cx="103702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use min max values to change the image appearance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Image in the Layers panel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Right click go to the properties  Layer properties window will open. Now click 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Histogram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click on Compute Histogram  now adjust the min and max values  ok. 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Or instead of the histogram click on symbology and change min max values  ok.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7B2E45-1607-3D16-6E88-76356139330E}"/>
              </a:ext>
            </a:extLst>
          </p:cNvPr>
          <p:cNvSpPr txBox="1"/>
          <p:nvPr/>
        </p:nvSpPr>
        <p:spPr>
          <a:xfrm>
            <a:off x="910894" y="478337"/>
            <a:ext cx="1037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on the main menu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check the Raster Tool bar  select the image in the Layer panel and click on Local histogram stretch. Now we can see the change in the image appearance.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8EFBB2-D070-0CD8-62D2-8167C9B8E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047" y="1219740"/>
            <a:ext cx="4441371" cy="914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84AF47-2494-324D-E879-40C99E568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047" y="3894419"/>
            <a:ext cx="464956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46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63A17B3-D8B1-4362-7488-4CC4CC374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17" y="1811216"/>
            <a:ext cx="4661856" cy="35504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CD9295-3F75-A756-B3A6-1B27F6E20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226" y="2165401"/>
            <a:ext cx="6363518" cy="4114800"/>
          </a:xfrm>
          <a:prstGeom prst="rect">
            <a:avLst/>
          </a:prstGeom>
        </p:spPr>
      </p:pic>
      <p:sp>
        <p:nvSpPr>
          <p:cNvPr id="19" name="Rectangle 2">
            <a:extLst>
              <a:ext uri="{FF2B5EF4-FFF2-40B4-BE49-F238E27FC236}">
                <a16:creationId xmlns:a16="http://schemas.microsoft.com/office/drawing/2014/main" id="{75DB71F1-EC7D-4960-81DA-7031154EFB8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Image resampling / Resolution merging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Indian National Center for Ocean Information Services">
            <a:extLst>
              <a:ext uri="{FF2B5EF4-FFF2-40B4-BE49-F238E27FC236}">
                <a16:creationId xmlns:a16="http://schemas.microsoft.com/office/drawing/2014/main" id="{6C3565F9-8B3A-7EED-8B0E-7908E328A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306" y="0"/>
            <a:ext cx="1450694" cy="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865EB8-27DD-5D45-5350-9CB5D42DCC94}"/>
              </a:ext>
            </a:extLst>
          </p:cNvPr>
          <p:cNvSpPr txBox="1"/>
          <p:nvPr/>
        </p:nvSpPr>
        <p:spPr>
          <a:xfrm>
            <a:off x="5359602" y="618435"/>
            <a:ext cx="6107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02: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SCP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Preprocessing Landsat  Give the data folder and MTL file path check Perform the Pan sharpening Run  and give the output path name.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D4F392A-8BE7-2C3D-6303-528FA69E27BE}"/>
              </a:ext>
            </a:extLst>
          </p:cNvPr>
          <p:cNvSpPr/>
          <p:nvPr/>
        </p:nvSpPr>
        <p:spPr>
          <a:xfrm>
            <a:off x="10081823" y="2849517"/>
            <a:ext cx="1574157" cy="1988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97412B9-246A-9A7E-BDA1-1FD2C9EAF322}"/>
              </a:ext>
            </a:extLst>
          </p:cNvPr>
          <p:cNvSpPr/>
          <p:nvPr/>
        </p:nvSpPr>
        <p:spPr>
          <a:xfrm>
            <a:off x="5471954" y="3139850"/>
            <a:ext cx="645312" cy="17480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6E53801-DE1F-C65E-ABDA-4193B11CD211}"/>
              </a:ext>
            </a:extLst>
          </p:cNvPr>
          <p:cNvSpPr/>
          <p:nvPr/>
        </p:nvSpPr>
        <p:spPr>
          <a:xfrm>
            <a:off x="10883072" y="5792989"/>
            <a:ext cx="645312" cy="36329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87069C-2041-B6A7-97D4-DF8655A90ACC}"/>
              </a:ext>
            </a:extLst>
          </p:cNvPr>
          <p:cNvSpPr txBox="1"/>
          <p:nvPr/>
        </p:nvSpPr>
        <p:spPr>
          <a:xfrm>
            <a:off x="134943" y="5474119"/>
            <a:ext cx="52205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03:</a:t>
            </a: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Processing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ToolBox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WhiteBox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Tool Image processing  Resample  Give the input data (Multi-Spectral Image)  Select Base-layer (Pan image)Select resampling method  give the output path and name Run.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732F8A-8332-760D-F17A-969D2021BED6}"/>
              </a:ext>
            </a:extLst>
          </p:cNvPr>
          <p:cNvSpPr/>
          <p:nvPr/>
        </p:nvSpPr>
        <p:spPr>
          <a:xfrm>
            <a:off x="3840214" y="2615293"/>
            <a:ext cx="948738" cy="1978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4B59989-90F2-AF46-6E2E-F732B1249EEE}"/>
              </a:ext>
            </a:extLst>
          </p:cNvPr>
          <p:cNvSpPr/>
          <p:nvPr/>
        </p:nvSpPr>
        <p:spPr>
          <a:xfrm>
            <a:off x="3870660" y="2921681"/>
            <a:ext cx="948738" cy="2132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9ECCBAB-C036-07B2-FA3F-A72BC80EA4D2}"/>
              </a:ext>
            </a:extLst>
          </p:cNvPr>
          <p:cNvSpPr/>
          <p:nvPr/>
        </p:nvSpPr>
        <p:spPr>
          <a:xfrm>
            <a:off x="468880" y="4051005"/>
            <a:ext cx="948738" cy="18486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2DDDE14-CED1-2F0C-A9CA-99F7CED6FB29}"/>
              </a:ext>
            </a:extLst>
          </p:cNvPr>
          <p:cNvSpPr/>
          <p:nvPr/>
        </p:nvSpPr>
        <p:spPr>
          <a:xfrm>
            <a:off x="3880319" y="3358933"/>
            <a:ext cx="948738" cy="2803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B2B611-6DC6-EAC0-D233-8A08575D7C86}"/>
              </a:ext>
            </a:extLst>
          </p:cNvPr>
          <p:cNvSpPr/>
          <p:nvPr/>
        </p:nvSpPr>
        <p:spPr>
          <a:xfrm>
            <a:off x="3061599" y="4696238"/>
            <a:ext cx="723594" cy="2803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D290D08-3CC9-C025-353A-81E6A3792A46}"/>
              </a:ext>
            </a:extLst>
          </p:cNvPr>
          <p:cNvSpPr/>
          <p:nvPr/>
        </p:nvSpPr>
        <p:spPr>
          <a:xfrm>
            <a:off x="6562271" y="3314657"/>
            <a:ext cx="645312" cy="17480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8D6A998-9483-991C-20D9-6A243109EB0F}"/>
              </a:ext>
            </a:extLst>
          </p:cNvPr>
          <p:cNvSpPr/>
          <p:nvPr/>
        </p:nvSpPr>
        <p:spPr>
          <a:xfrm>
            <a:off x="10053466" y="2619147"/>
            <a:ext cx="1574157" cy="1988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6946EC-8B27-F9DD-C5E9-A01B54ADB3EA}"/>
              </a:ext>
            </a:extLst>
          </p:cNvPr>
          <p:cNvSpPr txBox="1"/>
          <p:nvPr/>
        </p:nvSpPr>
        <p:spPr>
          <a:xfrm>
            <a:off x="208764" y="624101"/>
            <a:ext cx="35451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01: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GDAL pan-sharpening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Processing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ToolBox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GDAL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8EB9B9-1949-01A2-82D9-6096635BBBCB}"/>
              </a:ext>
            </a:extLst>
          </p:cNvPr>
          <p:cNvSpPr txBox="1"/>
          <p:nvPr/>
        </p:nvSpPr>
        <p:spPr>
          <a:xfrm>
            <a:off x="715994" y="30318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530D86-54FD-D273-D4E4-0A56C5AAC6C4}"/>
              </a:ext>
            </a:extLst>
          </p:cNvPr>
          <p:cNvSpPr txBox="1"/>
          <p:nvPr/>
        </p:nvSpPr>
        <p:spPr>
          <a:xfrm>
            <a:off x="1417618" y="39513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D2FA72E-73B2-746A-0E2E-F622462B75CE}"/>
              </a:ext>
            </a:extLst>
          </p:cNvPr>
          <p:cNvSpPr/>
          <p:nvPr/>
        </p:nvSpPr>
        <p:spPr>
          <a:xfrm>
            <a:off x="208764" y="3134899"/>
            <a:ext cx="535515" cy="18486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E38BAD-9BFE-92A9-0455-96C9CCF7B60C}"/>
              </a:ext>
            </a:extLst>
          </p:cNvPr>
          <p:cNvSpPr txBox="1"/>
          <p:nvPr/>
        </p:nvSpPr>
        <p:spPr>
          <a:xfrm>
            <a:off x="3535008" y="252956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A1218B-1C9E-12B8-7AD9-0F82FC91485B}"/>
              </a:ext>
            </a:extLst>
          </p:cNvPr>
          <p:cNvSpPr txBox="1"/>
          <p:nvPr/>
        </p:nvSpPr>
        <p:spPr>
          <a:xfrm>
            <a:off x="3591707" y="28308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C84C28-E783-7C12-85A9-AC621C4B9401}"/>
              </a:ext>
            </a:extLst>
          </p:cNvPr>
          <p:cNvSpPr txBox="1"/>
          <p:nvPr/>
        </p:nvSpPr>
        <p:spPr>
          <a:xfrm>
            <a:off x="3612977" y="32986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1A23B5-7837-46CE-14B4-7EF4338C3128}"/>
              </a:ext>
            </a:extLst>
          </p:cNvPr>
          <p:cNvSpPr txBox="1"/>
          <p:nvPr/>
        </p:nvSpPr>
        <p:spPr>
          <a:xfrm>
            <a:off x="2761795" y="465174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39720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D9E78BD-D6C3-B0D4-F77A-2AD523C98E6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WhiteBoxTools</a:t>
            </a:r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Installation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 descr="Indian National Center for Ocean Information Services">
            <a:extLst>
              <a:ext uri="{FF2B5EF4-FFF2-40B4-BE49-F238E27FC236}">
                <a16:creationId xmlns:a16="http://schemas.microsoft.com/office/drawing/2014/main" id="{8E0EA354-69AB-BDA9-BD02-27344CAF8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306" y="0"/>
            <a:ext cx="1450694" cy="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170BF-50A7-F83C-D0B5-986797991124}"/>
              </a:ext>
            </a:extLst>
          </p:cNvPr>
          <p:cNvSpPr txBox="1"/>
          <p:nvPr/>
        </p:nvSpPr>
        <p:spPr>
          <a:xfrm>
            <a:off x="434162" y="478337"/>
            <a:ext cx="113236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Plugins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Manage and install plugins  go to All  Search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WhiteBox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Tools  select WBT click on install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Now, we can use white box tools, but before that, we have to configure executable file.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Go to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WhiteBox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Tools website: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  <a:hlinkClick r:id="rId3"/>
              </a:rPr>
              <a:t>https://www.whiteboxgeo.com/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click 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whiteboxTools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open core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WbT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) download  select $0  download.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Unzip the Downloaded file  rename it to WBT and copy the folder and past in C: drive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Now go to QGIS  settings  options  process providers and expand it  click 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whitebox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tools executable  Browse whitebox_tool.exe file (C:\WBT)  open  ok.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C67701-A52B-D0A4-D158-F7BD64EF5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916" y="2509662"/>
            <a:ext cx="5532503" cy="423195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C3E988B-5F7B-8880-8316-31E312DBB4FE}"/>
              </a:ext>
            </a:extLst>
          </p:cNvPr>
          <p:cNvSpPr/>
          <p:nvPr/>
        </p:nvSpPr>
        <p:spPr>
          <a:xfrm>
            <a:off x="2441916" y="6347637"/>
            <a:ext cx="960503" cy="2020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93A8BA7-8DBE-2F3B-27BE-E0AE04FFA49B}"/>
              </a:ext>
            </a:extLst>
          </p:cNvPr>
          <p:cNvSpPr/>
          <p:nvPr/>
        </p:nvSpPr>
        <p:spPr>
          <a:xfrm>
            <a:off x="3554819" y="3327990"/>
            <a:ext cx="960503" cy="2020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CB0AFB9-D2BC-7387-0D3E-566A7836E2E7}"/>
              </a:ext>
            </a:extLst>
          </p:cNvPr>
          <p:cNvSpPr/>
          <p:nvPr/>
        </p:nvSpPr>
        <p:spPr>
          <a:xfrm>
            <a:off x="3675321" y="4125621"/>
            <a:ext cx="960503" cy="2020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04A237A-D8B6-8415-3F9A-CD0103EE72E3}"/>
              </a:ext>
            </a:extLst>
          </p:cNvPr>
          <p:cNvSpPr/>
          <p:nvPr/>
        </p:nvSpPr>
        <p:spPr>
          <a:xfrm>
            <a:off x="4869712" y="4439977"/>
            <a:ext cx="1913860" cy="25961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4B3DF3F-7912-F8A1-BF77-F19339D4CD8C}"/>
              </a:ext>
            </a:extLst>
          </p:cNvPr>
          <p:cNvSpPr/>
          <p:nvPr/>
        </p:nvSpPr>
        <p:spPr>
          <a:xfrm>
            <a:off x="5986104" y="6560860"/>
            <a:ext cx="960503" cy="20201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56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153" y="1143001"/>
            <a:ext cx="6019800" cy="5714999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Satellite image downloading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Raster data opening in QGIS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Data conversion DN to Reflectance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Raster Band Composition</a:t>
            </a:r>
          </a:p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Change the band combination </a:t>
            </a:r>
          </a:p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Adding data to the band set</a:t>
            </a:r>
          </a:p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Data Clipping</a:t>
            </a:r>
          </a:p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Create the  training input file</a:t>
            </a:r>
          </a:p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Training sample extraction</a:t>
            </a:r>
          </a:p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Image classification</a:t>
            </a: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C8B2E4-1731-4C4B-8801-BAE2387F832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ndian National Center for Ocean Information Services">
            <a:extLst>
              <a:ext uri="{FF2B5EF4-FFF2-40B4-BE49-F238E27FC236}">
                <a16:creationId xmlns:a16="http://schemas.microsoft.com/office/drawing/2014/main" id="{8AD06602-14F2-FACA-BD76-D127DFD2F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306" y="0"/>
            <a:ext cx="1450694" cy="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B08C015-33A4-2E8C-5F3A-1A4FA91F955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Image Filtering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 descr="Indian National Center for Ocean Information Services">
            <a:extLst>
              <a:ext uri="{FF2B5EF4-FFF2-40B4-BE49-F238E27FC236}">
                <a16:creationId xmlns:a16="http://schemas.microsoft.com/office/drawing/2014/main" id="{EDD15C74-AB65-25C3-662A-DC154C1AD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306" y="0"/>
            <a:ext cx="1450694" cy="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7B2E45-1607-3D16-6E88-76356139330E}"/>
              </a:ext>
            </a:extLst>
          </p:cNvPr>
          <p:cNvSpPr txBox="1"/>
          <p:nvPr/>
        </p:nvSpPr>
        <p:spPr>
          <a:xfrm>
            <a:off x="953463" y="675957"/>
            <a:ext cx="10370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Processing Toolbox Whitebox Tools  image processing tools – filters  Use filters ex: high pass filter  give input image and output path.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8FFD51-8575-4412-7E21-EFC3FAE15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374" y="1470579"/>
            <a:ext cx="74199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2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>
            <a:extLst>
              <a:ext uri="{FF2B5EF4-FFF2-40B4-BE49-F238E27FC236}">
                <a16:creationId xmlns:a16="http://schemas.microsoft.com/office/drawing/2014/main" id="{75DB71F1-EC7D-4960-81DA-7031154EFB8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NDVI calculation, Change Symbology and number of classes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4B027D-6580-5263-8C20-994E6CE6E3ED}"/>
              </a:ext>
            </a:extLst>
          </p:cNvPr>
          <p:cNvSpPr txBox="1"/>
          <p:nvPr/>
        </p:nvSpPr>
        <p:spPr>
          <a:xfrm>
            <a:off x="255712" y="1742032"/>
            <a:ext cx="11291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Layer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layer and right-click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Layer properties  Symbology Rendering type: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Singleband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Pseudocolour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Colour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ramp: select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colour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mode: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Queantile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Classes: ex:5 Apply  ok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6CE8CC-5F34-BD8B-AD57-7DF1C351B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898" y="2627287"/>
            <a:ext cx="4351176" cy="3738788"/>
          </a:xfrm>
          <a:prstGeom prst="rect">
            <a:avLst/>
          </a:prstGeom>
        </p:spPr>
      </p:pic>
      <p:pic>
        <p:nvPicPr>
          <p:cNvPr id="4" name="Picture 2" descr="Indian National Center for Ocean Information Services">
            <a:extLst>
              <a:ext uri="{FF2B5EF4-FFF2-40B4-BE49-F238E27FC236}">
                <a16:creationId xmlns:a16="http://schemas.microsoft.com/office/drawing/2014/main" id="{6C3565F9-8B3A-7EED-8B0E-7908E328A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306" y="0"/>
            <a:ext cx="1450694" cy="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ABE4BC-56FA-95AE-7EE5-511F0EEEC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3" y="2642042"/>
            <a:ext cx="7648840" cy="37240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865EB8-27DD-5D45-5350-9CB5D42DCC94}"/>
              </a:ext>
            </a:extLst>
          </p:cNvPr>
          <p:cNvSpPr txBox="1"/>
          <p:nvPr/>
        </p:nvSpPr>
        <p:spPr>
          <a:xfrm>
            <a:off x="255712" y="842021"/>
            <a:ext cx="11291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SCP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Add bands to band set  go to Band math  write expression [(NIR-RED)/(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NIR+Red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)] Run give output path name.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99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om GIS to Remote Sensing: Unsupervised Classification using the  Semi-Automatic Classification Plugin version 7">
            <a:extLst>
              <a:ext uri="{FF2B5EF4-FFF2-40B4-BE49-F238E27FC236}">
                <a16:creationId xmlns:a16="http://schemas.microsoft.com/office/drawing/2014/main" id="{2ADE5E82-75D8-A99E-5356-0E5BFD2B0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6" t="31473" r="24473" b="21847"/>
          <a:stretch/>
        </p:blipFill>
        <p:spPr bwMode="auto">
          <a:xfrm>
            <a:off x="0" y="419100"/>
            <a:ext cx="1219200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142276-8B4A-5904-704C-25231663F7FC}"/>
              </a:ext>
            </a:extLst>
          </p:cNvPr>
          <p:cNvSpPr txBox="1"/>
          <p:nvPr/>
        </p:nvSpPr>
        <p:spPr>
          <a:xfrm>
            <a:off x="220032" y="2875002"/>
            <a:ext cx="115563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Unsupervised Image Classification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CD160-8D87-8C6F-814C-DD4BC9B48CA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Image Classification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Indian National Center for Ocean Information Services">
            <a:extLst>
              <a:ext uri="{FF2B5EF4-FFF2-40B4-BE49-F238E27FC236}">
                <a16:creationId xmlns:a16="http://schemas.microsoft.com/office/drawing/2014/main" id="{34804DAF-72D4-5C12-1851-96D29CD49B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4"/>
          <a:stretch/>
        </p:blipFill>
        <p:spPr bwMode="auto">
          <a:xfrm>
            <a:off x="10741306" y="1"/>
            <a:ext cx="1450694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09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1710F85-DFA3-D40F-B6B0-FDF64DC3D60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Unsupervised image classification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D47D66-1D32-4FCD-7F77-078C66D84F92}"/>
              </a:ext>
            </a:extLst>
          </p:cNvPr>
          <p:cNvSpPr txBox="1"/>
          <p:nvPr/>
        </p:nvSpPr>
        <p:spPr>
          <a:xfrm>
            <a:off x="322469" y="565976"/>
            <a:ext cx="115280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Raster Image in QGIS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Go to SCP Band set  Select Multi band image  select our image  select band click on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to make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Bandset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Go to Band processing  Clustering  select input band set: select out band set  Method: K-mean / ISODATA Number of classes: as our requirement ex: 5  check use values as No data: 0  run  give output path and  file name.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Using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MapSwipe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Tool (plugin), swipe the classified image and check with the original data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Indian National Center for Ocean Information Services">
            <a:extLst>
              <a:ext uri="{FF2B5EF4-FFF2-40B4-BE49-F238E27FC236}">
                <a16:creationId xmlns:a16="http://schemas.microsoft.com/office/drawing/2014/main" id="{D3976AD1-33C2-EA58-EA05-58AA2A93D1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4"/>
          <a:stretch/>
        </p:blipFill>
        <p:spPr bwMode="auto">
          <a:xfrm>
            <a:off x="10741306" y="1"/>
            <a:ext cx="1450694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1853497-FB18-25E4-8563-3DE566660507}"/>
              </a:ext>
            </a:extLst>
          </p:cNvPr>
          <p:cNvGrpSpPr/>
          <p:nvPr/>
        </p:nvGrpSpPr>
        <p:grpSpPr>
          <a:xfrm>
            <a:off x="2381250" y="2136412"/>
            <a:ext cx="6421942" cy="4572000"/>
            <a:chOff x="2381250" y="2136412"/>
            <a:chExt cx="6421942" cy="4572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8B866A3-D8DD-5C2C-9A00-00EF90898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81250" y="2136412"/>
              <a:ext cx="6421942" cy="4572000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FF1C7EC-23EB-F239-ABD3-2009E01C4DC1}"/>
                </a:ext>
              </a:extLst>
            </p:cNvPr>
            <p:cNvSpPr/>
            <p:nvPr/>
          </p:nvSpPr>
          <p:spPr>
            <a:xfrm>
              <a:off x="4508209" y="2860157"/>
              <a:ext cx="574158" cy="22328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138148E-0482-34FC-C475-230553D189DC}"/>
                </a:ext>
              </a:extLst>
            </p:cNvPr>
            <p:cNvSpPr/>
            <p:nvPr/>
          </p:nvSpPr>
          <p:spPr>
            <a:xfrm>
              <a:off x="6829650" y="2881423"/>
              <a:ext cx="574158" cy="20201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9A377D9-45B1-6059-B4D7-6627A62DC810}"/>
                </a:ext>
              </a:extLst>
            </p:cNvPr>
            <p:cNvSpPr/>
            <p:nvPr/>
          </p:nvSpPr>
          <p:spPr>
            <a:xfrm>
              <a:off x="6248400" y="3086985"/>
              <a:ext cx="574158" cy="20201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F6241C1-CB2E-BD8D-ABF1-0C1C15C772D3}"/>
                </a:ext>
              </a:extLst>
            </p:cNvPr>
            <p:cNvSpPr/>
            <p:nvPr/>
          </p:nvSpPr>
          <p:spPr>
            <a:xfrm>
              <a:off x="7772399" y="5986129"/>
              <a:ext cx="669851" cy="37214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15E079-C3F2-A646-2A4E-7DC1FF8EC03D}"/>
                </a:ext>
              </a:extLst>
            </p:cNvPr>
            <p:cNvSpPr/>
            <p:nvPr/>
          </p:nvSpPr>
          <p:spPr>
            <a:xfrm>
              <a:off x="4703141" y="3086988"/>
              <a:ext cx="574158" cy="22328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05B85F4-C7F6-09C2-E155-F370E9D7B491}"/>
                </a:ext>
              </a:extLst>
            </p:cNvPr>
            <p:cNvSpPr/>
            <p:nvPr/>
          </p:nvSpPr>
          <p:spPr>
            <a:xfrm>
              <a:off x="6794209" y="3951763"/>
              <a:ext cx="1307799" cy="25444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504F49E-75C3-2A71-1CFE-DE29C05E4072}"/>
                </a:ext>
              </a:extLst>
            </p:cNvPr>
            <p:cNvSpPr/>
            <p:nvPr/>
          </p:nvSpPr>
          <p:spPr>
            <a:xfrm>
              <a:off x="4820084" y="4125432"/>
              <a:ext cx="1307799" cy="25444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1950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1710F85-DFA3-D40F-B6B0-FDF64DC3D60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Unsupervised Image Reclassification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D47D66-1D32-4FCD-7F77-078C66D84F92}"/>
              </a:ext>
            </a:extLst>
          </p:cNvPr>
          <p:cNvSpPr txBox="1"/>
          <p:nvPr/>
        </p:nvSpPr>
        <p:spPr>
          <a:xfrm>
            <a:off x="322469" y="565976"/>
            <a:ext cx="11511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Go to SCP  post-processing  Reclassification  Select the classification: select our classified image click on calculate unique values  class old and new values will appear: make changes in new values ex: old value-02 you can change to 03 in new value like that we can change for required values. run  give output path and name.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Indian National Center for Ocean Information Services">
            <a:extLst>
              <a:ext uri="{FF2B5EF4-FFF2-40B4-BE49-F238E27FC236}">
                <a16:creationId xmlns:a16="http://schemas.microsoft.com/office/drawing/2014/main" id="{D3976AD1-33C2-EA58-EA05-58AA2A93D1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4"/>
          <a:stretch/>
        </p:blipFill>
        <p:spPr bwMode="auto">
          <a:xfrm>
            <a:off x="10741306" y="1"/>
            <a:ext cx="1450694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B3DBC2-7B27-2DF9-2BF3-7BAF5F25A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645" y="1396973"/>
            <a:ext cx="7437208" cy="530352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F50F2D9-3687-B7F2-8E65-15AFEFA8ECA8}"/>
              </a:ext>
            </a:extLst>
          </p:cNvPr>
          <p:cNvSpPr/>
          <p:nvPr/>
        </p:nvSpPr>
        <p:spPr>
          <a:xfrm>
            <a:off x="2137144" y="3806456"/>
            <a:ext cx="775003" cy="1701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7A9CA8-54C5-88FA-DB32-04AB45EB3903}"/>
              </a:ext>
            </a:extLst>
          </p:cNvPr>
          <p:cNvSpPr/>
          <p:nvPr/>
        </p:nvSpPr>
        <p:spPr>
          <a:xfrm>
            <a:off x="2183216" y="5319830"/>
            <a:ext cx="889593" cy="1701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4DFEB32-3AC1-55D0-CF23-AFF5DA3E8490}"/>
              </a:ext>
            </a:extLst>
          </p:cNvPr>
          <p:cNvSpPr/>
          <p:nvPr/>
        </p:nvSpPr>
        <p:spPr>
          <a:xfrm>
            <a:off x="5599818" y="2037907"/>
            <a:ext cx="889593" cy="1701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2037A54-1FD5-7DA2-1E9A-4E1EC0595744}"/>
              </a:ext>
            </a:extLst>
          </p:cNvPr>
          <p:cNvSpPr/>
          <p:nvPr/>
        </p:nvSpPr>
        <p:spPr>
          <a:xfrm>
            <a:off x="8506056" y="2402961"/>
            <a:ext cx="552884" cy="24454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BAEF399-A7EA-C459-579E-7B28F1A19217}"/>
              </a:ext>
            </a:extLst>
          </p:cNvPr>
          <p:cNvSpPr/>
          <p:nvPr/>
        </p:nvSpPr>
        <p:spPr>
          <a:xfrm>
            <a:off x="3990762" y="3801141"/>
            <a:ext cx="1006539" cy="20733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936CD52-ABE2-7BA2-FB2B-30405C6095FE}"/>
              </a:ext>
            </a:extLst>
          </p:cNvPr>
          <p:cNvSpPr/>
          <p:nvPr/>
        </p:nvSpPr>
        <p:spPr>
          <a:xfrm>
            <a:off x="8187069" y="6098866"/>
            <a:ext cx="850605" cy="4614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55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1710F85-DFA3-D40F-B6B0-FDF64DC3D60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Refinement (removing isolated pixels)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D47D66-1D32-4FCD-7F77-078C66D84F92}"/>
              </a:ext>
            </a:extLst>
          </p:cNvPr>
          <p:cNvSpPr txBox="1"/>
          <p:nvPr/>
        </p:nvSpPr>
        <p:spPr>
          <a:xfrm>
            <a:off x="322469" y="565976"/>
            <a:ext cx="11511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Go to SCP  post-processing  classification sieve  select classification: select our classified/reclassified image size threshold : 02  pixel connection: 08  run  give output path and name.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Indian National Center for Ocean Information Services">
            <a:extLst>
              <a:ext uri="{FF2B5EF4-FFF2-40B4-BE49-F238E27FC236}">
                <a16:creationId xmlns:a16="http://schemas.microsoft.com/office/drawing/2014/main" id="{D3976AD1-33C2-EA58-EA05-58AA2A93D1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4"/>
          <a:stretch/>
        </p:blipFill>
        <p:spPr bwMode="auto">
          <a:xfrm>
            <a:off x="10741306" y="1"/>
            <a:ext cx="1450694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5D2AB2-2191-0A07-2413-AEC7F54C4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012" y="1150751"/>
            <a:ext cx="7704814" cy="54864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3809C29-30D3-2AE8-EC53-03B77A9A2601}"/>
              </a:ext>
            </a:extLst>
          </p:cNvPr>
          <p:cNvSpPr/>
          <p:nvPr/>
        </p:nvSpPr>
        <p:spPr>
          <a:xfrm>
            <a:off x="2137144" y="3646963"/>
            <a:ext cx="775003" cy="1701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12D929-B0BA-9B53-9956-2F9C60A731C8}"/>
              </a:ext>
            </a:extLst>
          </p:cNvPr>
          <p:cNvSpPr/>
          <p:nvPr/>
        </p:nvSpPr>
        <p:spPr>
          <a:xfrm>
            <a:off x="2225747" y="4501117"/>
            <a:ext cx="1006551" cy="1701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A2741A-6EF1-A930-F262-398DF1DC95F0}"/>
              </a:ext>
            </a:extLst>
          </p:cNvPr>
          <p:cNvSpPr/>
          <p:nvPr/>
        </p:nvSpPr>
        <p:spPr>
          <a:xfrm>
            <a:off x="5741580" y="1778059"/>
            <a:ext cx="1006551" cy="22407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D07547-E3CF-6AAF-4BFE-0066FA6CCE02}"/>
              </a:ext>
            </a:extLst>
          </p:cNvPr>
          <p:cNvSpPr/>
          <p:nvPr/>
        </p:nvSpPr>
        <p:spPr>
          <a:xfrm>
            <a:off x="5789427" y="2020348"/>
            <a:ext cx="613145" cy="22407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96C7B6F-2237-F529-C8CE-81DD4904C700}"/>
              </a:ext>
            </a:extLst>
          </p:cNvPr>
          <p:cNvSpPr/>
          <p:nvPr/>
        </p:nvSpPr>
        <p:spPr>
          <a:xfrm>
            <a:off x="8440478" y="2020348"/>
            <a:ext cx="613145" cy="22407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8BE592C-BBD9-EF12-1344-E30840AB1BFB}"/>
              </a:ext>
            </a:extLst>
          </p:cNvPr>
          <p:cNvSpPr/>
          <p:nvPr/>
        </p:nvSpPr>
        <p:spPr>
          <a:xfrm>
            <a:off x="8413896" y="6014780"/>
            <a:ext cx="783267" cy="46044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29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0A595-BFFB-BD08-C01A-A1DE2045F2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759"/>
          <a:stretch/>
        </p:blipFill>
        <p:spPr>
          <a:xfrm>
            <a:off x="0" y="419100"/>
            <a:ext cx="12192000" cy="6438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142276-8B4A-5904-704C-25231663F7FC}"/>
              </a:ext>
            </a:extLst>
          </p:cNvPr>
          <p:cNvSpPr txBox="1"/>
          <p:nvPr/>
        </p:nvSpPr>
        <p:spPr>
          <a:xfrm>
            <a:off x="220032" y="2875002"/>
            <a:ext cx="117519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Supervised Image Classification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CD160-8D87-8C6F-814C-DD4BC9B48CA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Image Classification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2" descr="Indian National Center for Ocean Information Services">
            <a:extLst>
              <a:ext uri="{FF2B5EF4-FFF2-40B4-BE49-F238E27FC236}">
                <a16:creationId xmlns:a16="http://schemas.microsoft.com/office/drawing/2014/main" id="{63EBB669-ADF5-FB4B-AD57-614FC9C67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4"/>
          <a:stretch/>
        </p:blipFill>
        <p:spPr bwMode="auto">
          <a:xfrm>
            <a:off x="10741306" y="1"/>
            <a:ext cx="1450694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943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56932" y="1295400"/>
            <a:ext cx="5752213" cy="5327266"/>
            <a:chOff x="517587" y="762000"/>
            <a:chExt cx="5449308" cy="4951206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 rotWithShape="1">
            <a:blip r:embed="rId2"/>
            <a:srcRect t="15152" r="44762" b="4545"/>
            <a:stretch/>
          </p:blipFill>
          <p:spPr bwMode="auto">
            <a:xfrm>
              <a:off x="517587" y="762000"/>
              <a:ext cx="5449308" cy="495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Oval 2"/>
            <p:cNvSpPr/>
            <p:nvPr/>
          </p:nvSpPr>
          <p:spPr>
            <a:xfrm>
              <a:off x="806336" y="1447020"/>
              <a:ext cx="360937" cy="58975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295400" y="1066800"/>
              <a:ext cx="4572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267200" y="4267200"/>
              <a:ext cx="9144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67273" y="1470209"/>
              <a:ext cx="228600" cy="429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52600" y="990600"/>
              <a:ext cx="228600" cy="429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57800" y="4191000"/>
              <a:ext cx="228600" cy="429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CE7133C-9878-438B-BF79-A6296AC626AD}"/>
              </a:ext>
            </a:extLst>
          </p:cNvPr>
          <p:cNvSpPr/>
          <p:nvPr/>
        </p:nvSpPr>
        <p:spPr>
          <a:xfrm>
            <a:off x="956932" y="1295400"/>
            <a:ext cx="5752213" cy="5334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BB84D38-6854-43AE-888F-E6BC133861E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Create the  training input file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9F6DE7-72D8-4B42-B05A-7BEBCCD45B38}"/>
              </a:ext>
            </a:extLst>
          </p:cNvPr>
          <p:cNvSpPr txBox="1"/>
          <p:nvPr/>
        </p:nvSpPr>
        <p:spPr>
          <a:xfrm>
            <a:off x="701749" y="602509"/>
            <a:ext cx="10341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SCP Dock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input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SCP training input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file path and name  Save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6" name="Picture 2" descr="Indian National Center for Ocean Information Services">
            <a:extLst>
              <a:ext uri="{FF2B5EF4-FFF2-40B4-BE49-F238E27FC236}">
                <a16:creationId xmlns:a16="http://schemas.microsoft.com/office/drawing/2014/main" id="{F3A30ACA-7DBC-9AA2-1544-B47C69250D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4"/>
          <a:stretch/>
        </p:blipFill>
        <p:spPr bwMode="auto">
          <a:xfrm>
            <a:off x="10741306" y="1"/>
            <a:ext cx="1450694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69C0C4-D376-3078-1E68-DD28FA87505D}"/>
              </a:ext>
            </a:extLst>
          </p:cNvPr>
          <p:cNvSpPr txBox="1"/>
          <p:nvPr/>
        </p:nvSpPr>
        <p:spPr>
          <a:xfrm>
            <a:off x="6724669" y="1546148"/>
            <a:ext cx="54673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training sample shape file: </a:t>
            </a:r>
          </a:p>
          <a:p>
            <a:pPr algn="just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SCP training input file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go to SCP  Basic tools  Import signatures select a vector  browse our shapefile  select MC ID field, MC name filed, C ID filed C name field click on import signature.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594E109-97CD-9E6A-3915-CDCDDB9B4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541" y="3512108"/>
            <a:ext cx="5008454" cy="3109445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3F067D3F-4D14-178E-4E9E-2A0918B2DBFF}"/>
              </a:ext>
            </a:extLst>
          </p:cNvPr>
          <p:cNvSpPr/>
          <p:nvPr/>
        </p:nvSpPr>
        <p:spPr>
          <a:xfrm>
            <a:off x="7187609" y="4093535"/>
            <a:ext cx="616689" cy="13822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BA673D3-8FB3-3FD8-BF07-4031E12F7CFB}"/>
              </a:ext>
            </a:extLst>
          </p:cNvPr>
          <p:cNvSpPr/>
          <p:nvPr/>
        </p:nvSpPr>
        <p:spPr>
          <a:xfrm>
            <a:off x="7187609" y="4603901"/>
            <a:ext cx="946298" cy="21620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EE712A8-11EA-2C24-0F6C-56CA2ADBB5AE}"/>
              </a:ext>
            </a:extLst>
          </p:cNvPr>
          <p:cNvSpPr/>
          <p:nvPr/>
        </p:nvSpPr>
        <p:spPr>
          <a:xfrm>
            <a:off x="11132287" y="4596419"/>
            <a:ext cx="575929" cy="22368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3E0F74C-76B4-D95B-48B6-6D1A0390128C}"/>
              </a:ext>
            </a:extLst>
          </p:cNvPr>
          <p:cNvSpPr/>
          <p:nvPr/>
        </p:nvSpPr>
        <p:spPr>
          <a:xfrm>
            <a:off x="8282763" y="4869710"/>
            <a:ext cx="3425453" cy="49317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18BAED0-3FD2-3692-ADD2-E3C58DFE6562}"/>
              </a:ext>
            </a:extLst>
          </p:cNvPr>
          <p:cNvSpPr/>
          <p:nvPr/>
        </p:nvSpPr>
        <p:spPr>
          <a:xfrm>
            <a:off x="11235068" y="5312343"/>
            <a:ext cx="375685" cy="23109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45D5521-685D-F6F5-FCE0-9BA4CE7FD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1109562"/>
            <a:ext cx="3876675" cy="568642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42793" y="435552"/>
            <a:ext cx="11038847" cy="5939052"/>
            <a:chOff x="-792603" y="439472"/>
            <a:chExt cx="11038847" cy="5939052"/>
          </a:xfrm>
        </p:grpSpPr>
        <p:sp>
          <p:nvSpPr>
            <p:cNvPr id="2" name="TextBox 1"/>
            <p:cNvSpPr txBox="1"/>
            <p:nvPr/>
          </p:nvSpPr>
          <p:spPr>
            <a:xfrm>
              <a:off x="-792119" y="439472"/>
              <a:ext cx="110383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Now go to the create ROI polygon and draw  a polygon/ </a:t>
              </a:r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active RIO point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(if required, change distance value)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give MC ID and </a:t>
              </a:r>
            </a:p>
            <a:p>
              <a:r>
                <a:rPr lang="en-US" sz="1600" dirty="0"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   C ID Save temporary ROI to training input. 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3"/>
            <a:srcRect l="25568" t="12121" r="23295" b="54545"/>
            <a:stretch>
              <a:fillRect/>
            </a:stretch>
          </p:blipFill>
          <p:spPr bwMode="auto">
            <a:xfrm>
              <a:off x="847064" y="1080454"/>
              <a:ext cx="5334000" cy="217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Box 3"/>
            <p:cNvSpPr txBox="1"/>
            <p:nvPr/>
          </p:nvSpPr>
          <p:spPr>
            <a:xfrm>
              <a:off x="-792603" y="3340850"/>
              <a:ext cx="721761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To refresh ROI (active ROI)click on redo the ROI at the same point</a:t>
              </a:r>
            </a:p>
            <a:p>
              <a:pPr>
                <a:buFont typeface="Wingdings" pitchFamily="2" charset="2"/>
                <a:buChar char="Ø"/>
              </a:pP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Now click on save temporary ROI to training input</a:t>
              </a:r>
            </a:p>
            <a:p>
              <a:pPr>
                <a:buFont typeface="Wingdings" pitchFamily="2" charset="2"/>
                <a:buChar char="Ø"/>
              </a:pP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Collect all training classes</a:t>
              </a:r>
            </a:p>
            <a:p>
              <a:pPr>
                <a:buFont typeface="Wingdings" pitchFamily="2" charset="2"/>
                <a:buChar char="Ø"/>
              </a:pP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Based on class, you have to change MC Id and C ID</a:t>
              </a:r>
            </a:p>
            <a:p>
              <a:pPr>
                <a:buFont typeface="Wingdings" pitchFamily="2" charset="2"/>
                <a:buChar char="Ø"/>
              </a:pP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Merge signatures, 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 select 2 or more sign  click on the merge highlighted sign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buFont typeface="Wingdings" pitchFamily="2" charset="2"/>
                <a:buChar char="Ø"/>
              </a:pP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To delete signature, 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 select signature  click on delete highlighted items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72421" y="1033132"/>
              <a:ext cx="340158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819805" y="6043213"/>
              <a:ext cx="381000" cy="33531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E62B90F-F9D5-4231-B325-8064239F88A2}"/>
              </a:ext>
            </a:extLst>
          </p:cNvPr>
          <p:cNvSpPr txBox="1"/>
          <p:nvPr/>
        </p:nvSpPr>
        <p:spPr>
          <a:xfrm>
            <a:off x="2319245" y="98883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F79B4A-2ACE-452B-95F3-F63756C8C9B7}"/>
              </a:ext>
            </a:extLst>
          </p:cNvPr>
          <p:cNvSpPr txBox="1"/>
          <p:nvPr/>
        </p:nvSpPr>
        <p:spPr>
          <a:xfrm>
            <a:off x="6172200" y="220803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FE67C8-129F-40AB-8E88-AA0CDF26ADC1}"/>
              </a:ext>
            </a:extLst>
          </p:cNvPr>
          <p:cNvSpPr txBox="1"/>
          <p:nvPr/>
        </p:nvSpPr>
        <p:spPr>
          <a:xfrm>
            <a:off x="11322546" y="626729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C69D50-1CAF-4ABE-BA8A-F2A260686CC1}"/>
              </a:ext>
            </a:extLst>
          </p:cNvPr>
          <p:cNvSpPr/>
          <p:nvPr/>
        </p:nvSpPr>
        <p:spPr>
          <a:xfrm>
            <a:off x="2286000" y="1065031"/>
            <a:ext cx="5334000" cy="2209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5033EE0-08F7-487E-96AB-9C83C7AC873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Training sample extraction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" name="Picture 2" descr="Indian National Center for Ocean Information Services">
            <a:extLst>
              <a:ext uri="{FF2B5EF4-FFF2-40B4-BE49-F238E27FC236}">
                <a16:creationId xmlns:a16="http://schemas.microsoft.com/office/drawing/2014/main" id="{B45BD513-075B-CA0F-8D36-71E078F07D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4"/>
          <a:stretch/>
        </p:blipFill>
        <p:spPr bwMode="auto">
          <a:xfrm>
            <a:off x="10741306" y="1"/>
            <a:ext cx="1450694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75C21B-AC7A-15AA-78D6-4A0492AC4A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4696" y="4890314"/>
            <a:ext cx="5615029" cy="16459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5327335-F74D-7220-C573-C30904F4B31B}"/>
              </a:ext>
            </a:extLst>
          </p:cNvPr>
          <p:cNvSpPr/>
          <p:nvPr/>
        </p:nvSpPr>
        <p:spPr>
          <a:xfrm>
            <a:off x="3495046" y="1109562"/>
            <a:ext cx="889940" cy="24302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11E970-1787-CF22-DC70-518985616730}"/>
              </a:ext>
            </a:extLst>
          </p:cNvPr>
          <p:cNvSpPr/>
          <p:nvPr/>
        </p:nvSpPr>
        <p:spPr>
          <a:xfrm>
            <a:off x="3030249" y="1086297"/>
            <a:ext cx="235230" cy="24302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236D1C-9AF7-A7B1-3C84-4644062F5373}"/>
              </a:ext>
            </a:extLst>
          </p:cNvPr>
          <p:cNvSpPr txBox="1"/>
          <p:nvPr/>
        </p:nvSpPr>
        <p:spPr>
          <a:xfrm>
            <a:off x="190057" y="6422448"/>
            <a:ext cx="780739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Export signature file as shape file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go to SCP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basic tools  export signatures give shape file path and name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ABA43FC-6236-9C14-4523-A18EE0026216}"/>
              </a:ext>
            </a:extLst>
          </p:cNvPr>
          <p:cNvSpPr/>
          <p:nvPr/>
        </p:nvSpPr>
        <p:spPr>
          <a:xfrm>
            <a:off x="8335926" y="3217746"/>
            <a:ext cx="415609" cy="3228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F488E6D-56B1-24E2-6F84-26B5C18B39F2}"/>
              </a:ext>
            </a:extLst>
          </p:cNvPr>
          <p:cNvSpPr/>
          <p:nvPr/>
        </p:nvSpPr>
        <p:spPr>
          <a:xfrm>
            <a:off x="8318200" y="2583334"/>
            <a:ext cx="415609" cy="3228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5BB84D38-6854-43AE-888F-E6BC133861E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Classification preview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9F6DE7-72D8-4B42-B05A-7BEBCCD45B38}"/>
              </a:ext>
            </a:extLst>
          </p:cNvPr>
          <p:cNvSpPr txBox="1"/>
          <p:nvPr/>
        </p:nvSpPr>
        <p:spPr>
          <a:xfrm>
            <a:off x="701749" y="602509"/>
            <a:ext cx="110791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SCP Dock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We have a training sample  go to the SCP working toolbar,   click on the active classification preview pointer  now click on the image  we can see the part of the image is classified.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To change the image classification method, go to SCP algorithm: select the new algorithm again check the preview. To increase the preview window size change the pixel number: set the preview size.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Indian National Center for Ocean Information Services">
            <a:extLst>
              <a:ext uri="{FF2B5EF4-FFF2-40B4-BE49-F238E27FC236}">
                <a16:creationId xmlns:a16="http://schemas.microsoft.com/office/drawing/2014/main" id="{F3A30ACA-7DBC-9AA2-1544-B47C69250D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4"/>
          <a:stretch/>
        </p:blipFill>
        <p:spPr bwMode="auto">
          <a:xfrm>
            <a:off x="10741306" y="1"/>
            <a:ext cx="1450694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EB75698-AC28-7817-A07E-24B4025D53D8}"/>
              </a:ext>
            </a:extLst>
          </p:cNvPr>
          <p:cNvGrpSpPr/>
          <p:nvPr/>
        </p:nvGrpSpPr>
        <p:grpSpPr>
          <a:xfrm>
            <a:off x="667294" y="2344159"/>
            <a:ext cx="9605802" cy="4313984"/>
            <a:chOff x="2315349" y="2493017"/>
            <a:chExt cx="9605802" cy="431398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4AEA09C-50A4-AFF4-8F6D-DD729CB48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15349" y="2507771"/>
              <a:ext cx="7445339" cy="26428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04855B5-9227-417F-BBD7-DBB54FE17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15349" y="2525462"/>
              <a:ext cx="6732957" cy="428153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6CE67FC-7C7A-E855-B580-934FD1EFC00A}"/>
                </a:ext>
              </a:extLst>
            </p:cNvPr>
            <p:cNvSpPr/>
            <p:nvPr/>
          </p:nvSpPr>
          <p:spPr>
            <a:xfrm>
              <a:off x="2315349" y="2525456"/>
              <a:ext cx="7445339" cy="247422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EF9D512-DB04-8AE9-BC78-8279B00CE294}"/>
                </a:ext>
              </a:extLst>
            </p:cNvPr>
            <p:cNvSpPr txBox="1"/>
            <p:nvPr/>
          </p:nvSpPr>
          <p:spPr>
            <a:xfrm>
              <a:off x="9760688" y="2493017"/>
              <a:ext cx="216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SCP Working toolbar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C15A3B2-F6EA-9970-636B-F02316046E95}"/>
                </a:ext>
              </a:extLst>
            </p:cNvPr>
            <p:cNvSpPr/>
            <p:nvPr/>
          </p:nvSpPr>
          <p:spPr>
            <a:xfrm>
              <a:off x="8176436" y="2504190"/>
              <a:ext cx="297712" cy="26163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482A539-E29D-FE86-9348-AEB85EF68696}"/>
                </a:ext>
              </a:extLst>
            </p:cNvPr>
            <p:cNvSpPr/>
            <p:nvPr/>
          </p:nvSpPr>
          <p:spPr>
            <a:xfrm>
              <a:off x="4231760" y="3827725"/>
              <a:ext cx="1201479" cy="2658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2D86091-FE6E-63AD-F31B-BBB110228F06}"/>
                </a:ext>
              </a:extLst>
            </p:cNvPr>
            <p:cNvSpPr/>
            <p:nvPr/>
          </p:nvSpPr>
          <p:spPr>
            <a:xfrm>
              <a:off x="9048306" y="2525456"/>
              <a:ext cx="489099" cy="2613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3FDC388-0B80-C7DA-8C1B-A8C07A4BC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1316" y="2994907"/>
            <a:ext cx="444714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24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>
            <a:extLst>
              <a:ext uri="{FF2B5EF4-FFF2-40B4-BE49-F238E27FC236}">
                <a16:creationId xmlns:a16="http://schemas.microsoft.com/office/drawing/2014/main" id="{8FCA8FB1-C63A-416B-8B2E-2FA30B46577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Satellite image Download (Landsat data)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533400"/>
            <a:ext cx="693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Go to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2"/>
              </a:rPr>
              <a:t>http://earthexplorer.usgs.gov/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and create new user account            Login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0" y="5334001"/>
            <a:ext cx="327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indent="-117475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Select clear and cloud free data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Download Landsat 8 OLI Level-1 product data set 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After download unzip/uncompress the file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1DAE87-4DF5-4D79-975B-9D4CE983E5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3" t="3333" r="1667" b="22000"/>
          <a:stretch/>
        </p:blipFill>
        <p:spPr>
          <a:xfrm>
            <a:off x="1676400" y="990600"/>
            <a:ext cx="8915400" cy="4267200"/>
          </a:xfrm>
          <a:prstGeom prst="rect">
            <a:avLst/>
          </a:prstGeom>
        </p:spPr>
      </p:pic>
      <p:pic>
        <p:nvPicPr>
          <p:cNvPr id="11" name="Picture 2" descr="C:\Users\Administrator\Desktop\BASE_LAYER\PRACTICAL_2\CAPTURE\data_downlode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276600"/>
            <a:ext cx="5638800" cy="317182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A57BA4-B1D8-4B87-B288-84AD3C8BEAD8}"/>
              </a:ext>
            </a:extLst>
          </p:cNvPr>
          <p:cNvSpPr/>
          <p:nvPr/>
        </p:nvSpPr>
        <p:spPr>
          <a:xfrm>
            <a:off x="1600200" y="5334000"/>
            <a:ext cx="3276600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666B7D1-911D-4C7D-A9AB-9BB00034B555}"/>
              </a:ext>
            </a:extLst>
          </p:cNvPr>
          <p:cNvSpPr/>
          <p:nvPr/>
        </p:nvSpPr>
        <p:spPr>
          <a:xfrm>
            <a:off x="9220200" y="1371600"/>
            <a:ext cx="381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6CE8B4A-E9CC-4906-B266-ED9CB8FDE821}"/>
              </a:ext>
            </a:extLst>
          </p:cNvPr>
          <p:cNvSpPr/>
          <p:nvPr/>
        </p:nvSpPr>
        <p:spPr>
          <a:xfrm>
            <a:off x="8839200" y="1371600"/>
            <a:ext cx="381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B328BA-41EE-45EA-B7C4-95323DB62350}"/>
              </a:ext>
            </a:extLst>
          </p:cNvPr>
          <p:cNvSpPr/>
          <p:nvPr/>
        </p:nvSpPr>
        <p:spPr>
          <a:xfrm>
            <a:off x="1752600" y="1600200"/>
            <a:ext cx="685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ADCA68-FC44-47C8-BDFC-A1CE7BD99F38}"/>
              </a:ext>
            </a:extLst>
          </p:cNvPr>
          <p:cNvSpPr/>
          <p:nvPr/>
        </p:nvSpPr>
        <p:spPr>
          <a:xfrm>
            <a:off x="2438400" y="1600200"/>
            <a:ext cx="533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69FA5C-2CCA-4D39-B04F-A8D784B70FB7}"/>
              </a:ext>
            </a:extLst>
          </p:cNvPr>
          <p:cNvSpPr/>
          <p:nvPr/>
        </p:nvSpPr>
        <p:spPr>
          <a:xfrm>
            <a:off x="1905000" y="4343400"/>
            <a:ext cx="1295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2CDB21C-C570-4F06-8DDC-5DA015E5AC7C}"/>
              </a:ext>
            </a:extLst>
          </p:cNvPr>
          <p:cNvSpPr/>
          <p:nvPr/>
        </p:nvSpPr>
        <p:spPr>
          <a:xfrm>
            <a:off x="2057400" y="4495800"/>
            <a:ext cx="16002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54E555E-D6FF-4D0F-82B9-2387C5C29F21}"/>
              </a:ext>
            </a:extLst>
          </p:cNvPr>
          <p:cNvSpPr/>
          <p:nvPr/>
        </p:nvSpPr>
        <p:spPr>
          <a:xfrm>
            <a:off x="3657600" y="1600200"/>
            <a:ext cx="533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F085C36-77F0-40A0-A5D7-15D5729AFC47}"/>
              </a:ext>
            </a:extLst>
          </p:cNvPr>
          <p:cNvSpPr/>
          <p:nvPr/>
        </p:nvSpPr>
        <p:spPr>
          <a:xfrm>
            <a:off x="8991600" y="4419600"/>
            <a:ext cx="1295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950FD09F-51D7-4B8B-B6AB-A8322B265F06}"/>
              </a:ext>
            </a:extLst>
          </p:cNvPr>
          <p:cNvSpPr/>
          <p:nvPr/>
        </p:nvSpPr>
        <p:spPr>
          <a:xfrm>
            <a:off x="7924800" y="5181600"/>
            <a:ext cx="1676400" cy="685800"/>
          </a:xfrm>
          <a:prstGeom prst="wedgeRoundRectCallout">
            <a:avLst>
              <a:gd name="adj1" fmla="val -84708"/>
              <a:gd name="adj2" fmla="val 40790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the path to save data and click on save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079F5A-3CB4-4A5B-AA32-AE468C543769}"/>
              </a:ext>
            </a:extLst>
          </p:cNvPr>
          <p:cNvSpPr txBox="1"/>
          <p:nvPr/>
        </p:nvSpPr>
        <p:spPr>
          <a:xfrm>
            <a:off x="9296400" y="1535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043476-7A32-406B-B50D-4E86C6AE47AA}"/>
              </a:ext>
            </a:extLst>
          </p:cNvPr>
          <p:cNvSpPr txBox="1"/>
          <p:nvPr/>
        </p:nvSpPr>
        <p:spPr>
          <a:xfrm>
            <a:off x="8915400" y="1535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44C84F-F7B5-4AB6-9863-180F552EAC56}"/>
              </a:ext>
            </a:extLst>
          </p:cNvPr>
          <p:cNvSpPr txBox="1"/>
          <p:nvPr/>
        </p:nvSpPr>
        <p:spPr>
          <a:xfrm>
            <a:off x="1905000" y="129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C51D4D-2AC9-4986-9749-0354CF5ADDA1}"/>
              </a:ext>
            </a:extLst>
          </p:cNvPr>
          <p:cNvSpPr txBox="1"/>
          <p:nvPr/>
        </p:nvSpPr>
        <p:spPr>
          <a:xfrm>
            <a:off x="2517714" y="129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E66CF5-3D3A-4CCC-A103-AA12AE5BF75B}"/>
              </a:ext>
            </a:extLst>
          </p:cNvPr>
          <p:cNvSpPr txBox="1"/>
          <p:nvPr/>
        </p:nvSpPr>
        <p:spPr>
          <a:xfrm>
            <a:off x="1600200" y="4191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136297-5A5D-4BBF-B1A5-4D0A37047433}"/>
              </a:ext>
            </a:extLst>
          </p:cNvPr>
          <p:cNvSpPr txBox="1"/>
          <p:nvPr/>
        </p:nvSpPr>
        <p:spPr>
          <a:xfrm>
            <a:off x="3657600" y="4343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D52498-6002-44EB-AC45-86E77A5E9BD2}"/>
              </a:ext>
            </a:extLst>
          </p:cNvPr>
          <p:cNvSpPr txBox="1"/>
          <p:nvPr/>
        </p:nvSpPr>
        <p:spPr>
          <a:xfrm>
            <a:off x="3810000" y="129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2E3FBC-4C32-4D03-812D-04A24A665D3C}"/>
              </a:ext>
            </a:extLst>
          </p:cNvPr>
          <p:cNvSpPr txBox="1"/>
          <p:nvPr/>
        </p:nvSpPr>
        <p:spPr>
          <a:xfrm>
            <a:off x="10290114" y="4355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8" name="Right Arrow 5">
            <a:extLst>
              <a:ext uri="{FF2B5EF4-FFF2-40B4-BE49-F238E27FC236}">
                <a16:creationId xmlns:a16="http://schemas.microsoft.com/office/drawing/2014/main" id="{6DAC4A04-119B-4389-A114-7D6215E35244}"/>
              </a:ext>
            </a:extLst>
          </p:cNvPr>
          <p:cNvSpPr/>
          <p:nvPr/>
        </p:nvSpPr>
        <p:spPr>
          <a:xfrm>
            <a:off x="7467600" y="685800"/>
            <a:ext cx="4572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Indian National Center for Ocean Information Services">
            <a:extLst>
              <a:ext uri="{FF2B5EF4-FFF2-40B4-BE49-F238E27FC236}">
                <a16:creationId xmlns:a16="http://schemas.microsoft.com/office/drawing/2014/main" id="{D23EF083-D53E-3623-B38F-8C7903437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306" y="0"/>
            <a:ext cx="1450694" cy="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>
            <a:extLst>
              <a:ext uri="{FF2B5EF4-FFF2-40B4-BE49-F238E27FC236}">
                <a16:creationId xmlns:a16="http://schemas.microsoft.com/office/drawing/2014/main" id="{EF85E058-2CF4-49E7-841C-78350613E2C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Image classification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2" descr="Indian National Center for Ocean Information Services">
            <a:extLst>
              <a:ext uri="{FF2B5EF4-FFF2-40B4-BE49-F238E27FC236}">
                <a16:creationId xmlns:a16="http://schemas.microsoft.com/office/drawing/2014/main" id="{5F607C85-A2ED-CCC6-829D-448E62A6C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4"/>
          <a:stretch/>
        </p:blipFill>
        <p:spPr bwMode="auto">
          <a:xfrm>
            <a:off x="10741306" y="1"/>
            <a:ext cx="1450694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74D45C4-DF05-F54F-B85F-A8844899B8FD}"/>
              </a:ext>
            </a:extLst>
          </p:cNvPr>
          <p:cNvGrpSpPr/>
          <p:nvPr/>
        </p:nvGrpSpPr>
        <p:grpSpPr>
          <a:xfrm>
            <a:off x="2833833" y="5011044"/>
            <a:ext cx="5878532" cy="1200329"/>
            <a:chOff x="1834375" y="4894083"/>
            <a:chExt cx="5878532" cy="1200329"/>
          </a:xfrm>
        </p:grpSpPr>
        <p:sp>
          <p:nvSpPr>
            <p:cNvPr id="4" name="TextBox 3"/>
            <p:cNvSpPr txBox="1"/>
            <p:nvPr/>
          </p:nvSpPr>
          <p:spPr>
            <a:xfrm>
              <a:off x="1834375" y="4894083"/>
              <a:ext cx="587853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Go to SCP        Band Processing 	Classification</a:t>
              </a:r>
            </a:p>
            <a:p>
              <a:pPr>
                <a:buFont typeface="Wingdings" pitchFamily="2" charset="2"/>
                <a:buChar char="Ø"/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Use Micro ID or class ID </a:t>
              </a:r>
            </a:p>
            <a:p>
              <a:pPr>
                <a:buFont typeface="Wingdings" pitchFamily="2" charset="2"/>
                <a:buChar char="Ø"/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Select algorithm	      Landcover signature classification </a:t>
              </a:r>
            </a:p>
            <a:p>
              <a:pPr>
                <a:buFont typeface="Wingdings" pitchFamily="2" charset="2"/>
                <a:buChar char="Ø"/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Click on run	give the path to save the classified image.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3334214" y="5921841"/>
              <a:ext cx="3048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85DB278-1EDD-3162-528F-BCBA00739F42}"/>
                </a:ext>
              </a:extLst>
            </p:cNvPr>
            <p:cNvCxnSpPr/>
            <p:nvPr/>
          </p:nvCxnSpPr>
          <p:spPr>
            <a:xfrm>
              <a:off x="3170663" y="5062726"/>
              <a:ext cx="3048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FCF0272-EA27-774D-5CA7-ADE41C4CBF7F}"/>
                </a:ext>
              </a:extLst>
            </p:cNvPr>
            <p:cNvCxnSpPr/>
            <p:nvPr/>
          </p:nvCxnSpPr>
          <p:spPr>
            <a:xfrm>
              <a:off x="5181600" y="5076900"/>
              <a:ext cx="3048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20B1FC7-BC2D-FF4A-3DA7-34CE2BAF9E52}"/>
                </a:ext>
              </a:extLst>
            </p:cNvPr>
            <p:cNvCxnSpPr/>
            <p:nvPr/>
          </p:nvCxnSpPr>
          <p:spPr>
            <a:xfrm>
              <a:off x="3680830" y="5643816"/>
              <a:ext cx="3048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760465C6-FC20-4848-AF49-4F2E7C387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388" y="568489"/>
            <a:ext cx="8015083" cy="4297680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FF2C8627-B1EE-77A6-3F63-EACF6D4D5E1A}"/>
              </a:ext>
            </a:extLst>
          </p:cNvPr>
          <p:cNvSpPr/>
          <p:nvPr/>
        </p:nvSpPr>
        <p:spPr>
          <a:xfrm>
            <a:off x="1959585" y="1786272"/>
            <a:ext cx="1073888" cy="1913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C9EF25F-07AD-A425-847C-A8E5686A8EB4}"/>
              </a:ext>
            </a:extLst>
          </p:cNvPr>
          <p:cNvSpPr/>
          <p:nvPr/>
        </p:nvSpPr>
        <p:spPr>
          <a:xfrm>
            <a:off x="1973758" y="2119429"/>
            <a:ext cx="1073888" cy="1913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260657B-74B7-55BE-1991-ACA4413A7E0D}"/>
              </a:ext>
            </a:extLst>
          </p:cNvPr>
          <p:cNvSpPr/>
          <p:nvPr/>
        </p:nvSpPr>
        <p:spPr>
          <a:xfrm>
            <a:off x="4837813" y="1258187"/>
            <a:ext cx="818707" cy="2622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5348359-A4FF-47FB-FBDB-E3212A72B57E}"/>
              </a:ext>
            </a:extLst>
          </p:cNvPr>
          <p:cNvSpPr/>
          <p:nvPr/>
        </p:nvSpPr>
        <p:spPr>
          <a:xfrm>
            <a:off x="4072271" y="1541719"/>
            <a:ext cx="1300706" cy="2622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2A5DDB9-3565-2488-8959-AAA1FA973619}"/>
              </a:ext>
            </a:extLst>
          </p:cNvPr>
          <p:cNvSpPr/>
          <p:nvPr/>
        </p:nvSpPr>
        <p:spPr>
          <a:xfrm>
            <a:off x="3735570" y="2055625"/>
            <a:ext cx="1920949" cy="2622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>
            <a:extLst>
              <a:ext uri="{FF2B5EF4-FFF2-40B4-BE49-F238E27FC236}">
                <a16:creationId xmlns:a16="http://schemas.microsoft.com/office/drawing/2014/main" id="{EF85E058-2CF4-49E7-841C-78350613E2C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Image Reclassification (Raster Editing Manually)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2" descr="Indian National Center for Ocean Information Services">
            <a:extLst>
              <a:ext uri="{FF2B5EF4-FFF2-40B4-BE49-F238E27FC236}">
                <a16:creationId xmlns:a16="http://schemas.microsoft.com/office/drawing/2014/main" id="{5F607C85-A2ED-CCC6-829D-448E62A6C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4"/>
          <a:stretch/>
        </p:blipFill>
        <p:spPr bwMode="auto">
          <a:xfrm>
            <a:off x="10741306" y="1"/>
            <a:ext cx="1450694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5153" y="473599"/>
            <a:ext cx="104730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Go to SCP </a:t>
            </a:r>
            <a:r>
              <a:rPr lang="en-US" sz="15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Post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Processing </a:t>
            </a:r>
            <a:r>
              <a:rPr lang="en-US" sz="15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Edit Raster select input raster: select our classified image  check  Edit values using ROI polygons.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5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Go to SCP tools and draw the area with pixels that we want to move to another class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5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Go to edit raster tools, enter the class number,  click on Set Values 0/1/2/3  </a:t>
            </a:r>
            <a:r>
              <a:rPr lang="en-US" sz="1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OR</a:t>
            </a:r>
            <a:r>
              <a:rPr lang="en-US" sz="15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check use constant value: give class number  run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5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We can do undo also(one step) </a:t>
            </a:r>
          </a:p>
          <a:p>
            <a:pPr algn="just">
              <a:buFont typeface="Wingdings" pitchFamily="2" charset="2"/>
              <a:buChar char="Ø"/>
            </a:pP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5E9706-896F-28E6-D8D6-7BC1AA8F4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237" y="2106728"/>
            <a:ext cx="6465040" cy="45720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9D976A0-A9BE-1CBE-FB37-3FB97B56E758}"/>
              </a:ext>
            </a:extLst>
          </p:cNvPr>
          <p:cNvSpPr/>
          <p:nvPr/>
        </p:nvSpPr>
        <p:spPr>
          <a:xfrm>
            <a:off x="6283840" y="3125972"/>
            <a:ext cx="680484" cy="29239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81E43F5-4DB5-E516-50AA-76EDB0C58B70}"/>
              </a:ext>
            </a:extLst>
          </p:cNvPr>
          <p:cNvSpPr/>
          <p:nvPr/>
        </p:nvSpPr>
        <p:spPr>
          <a:xfrm>
            <a:off x="2768007" y="4757103"/>
            <a:ext cx="680484" cy="16577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7742500-1932-B85C-10B9-7DF647C3597D}"/>
              </a:ext>
            </a:extLst>
          </p:cNvPr>
          <p:cNvSpPr/>
          <p:nvPr/>
        </p:nvSpPr>
        <p:spPr>
          <a:xfrm>
            <a:off x="2725474" y="3657599"/>
            <a:ext cx="847063" cy="16577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1D61F0A-FB6A-7F8B-C2FD-92AA5DC4BC16}"/>
              </a:ext>
            </a:extLst>
          </p:cNvPr>
          <p:cNvSpPr/>
          <p:nvPr/>
        </p:nvSpPr>
        <p:spPr>
          <a:xfrm>
            <a:off x="5326911" y="2138627"/>
            <a:ext cx="340242" cy="23725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1E9D828-FFB9-64A3-B5F5-4731F43E4802}"/>
              </a:ext>
            </a:extLst>
          </p:cNvPr>
          <p:cNvSpPr/>
          <p:nvPr/>
        </p:nvSpPr>
        <p:spPr>
          <a:xfrm>
            <a:off x="5699051" y="2375878"/>
            <a:ext cx="723014" cy="29239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E432862-DBDC-F953-66AC-856E28FE49FF}"/>
              </a:ext>
            </a:extLst>
          </p:cNvPr>
          <p:cNvSpPr/>
          <p:nvPr/>
        </p:nvSpPr>
        <p:spPr>
          <a:xfrm>
            <a:off x="4688958" y="4242391"/>
            <a:ext cx="1733107" cy="23725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068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>
            <a:extLst>
              <a:ext uri="{FF2B5EF4-FFF2-40B4-BE49-F238E27FC236}">
                <a16:creationId xmlns:a16="http://schemas.microsoft.com/office/drawing/2014/main" id="{EF85E058-2CF4-49E7-841C-78350613E2C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Image classification report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2" descr="Indian National Center for Ocean Information Services">
            <a:extLst>
              <a:ext uri="{FF2B5EF4-FFF2-40B4-BE49-F238E27FC236}">
                <a16:creationId xmlns:a16="http://schemas.microsoft.com/office/drawing/2014/main" id="{5F607C85-A2ED-CCC6-829D-448E62A6C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4"/>
          <a:stretch/>
        </p:blipFill>
        <p:spPr bwMode="auto">
          <a:xfrm>
            <a:off x="10741306" y="1"/>
            <a:ext cx="1450694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05786" y="796190"/>
            <a:ext cx="10473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Go to SCP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Post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Processing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Classification report select classification: select our classified image  run  give output path and name.</a:t>
            </a:r>
          </a:p>
          <a:p>
            <a:pPr algn="just">
              <a:buFont typeface="Wingdings" pitchFamily="2" charset="2"/>
              <a:buChar char="Ø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D98256-D311-91F4-B7DB-A273AFF99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512" y="1860586"/>
            <a:ext cx="8590750" cy="475488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519B041-EB21-0765-91A1-6B75E007A6B7}"/>
              </a:ext>
            </a:extLst>
          </p:cNvPr>
          <p:cNvSpPr/>
          <p:nvPr/>
        </p:nvSpPr>
        <p:spPr>
          <a:xfrm>
            <a:off x="1648047" y="3083442"/>
            <a:ext cx="1010093" cy="1807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1B12C10-1B82-731B-08C9-9B57250759FE}"/>
              </a:ext>
            </a:extLst>
          </p:cNvPr>
          <p:cNvSpPr/>
          <p:nvPr/>
        </p:nvSpPr>
        <p:spPr>
          <a:xfrm>
            <a:off x="1800447" y="3618615"/>
            <a:ext cx="1112874" cy="26226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40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ABD570-DC5A-915E-EDEA-D5E8EAF76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951" y="1587906"/>
            <a:ext cx="10258425" cy="5000625"/>
          </a:xfrm>
          <a:prstGeom prst="rect">
            <a:avLst/>
          </a:prstGeom>
        </p:spPr>
      </p:pic>
      <p:sp>
        <p:nvSpPr>
          <p:cNvPr id="20" name="Rectangle 2">
            <a:extLst>
              <a:ext uri="{FF2B5EF4-FFF2-40B4-BE49-F238E27FC236}">
                <a16:creationId xmlns:a16="http://schemas.microsoft.com/office/drawing/2014/main" id="{EF85E058-2CF4-49E7-841C-78350613E2C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Image  reclassification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2" descr="Indian National Center for Ocean Information Services">
            <a:extLst>
              <a:ext uri="{FF2B5EF4-FFF2-40B4-BE49-F238E27FC236}">
                <a16:creationId xmlns:a16="http://schemas.microsoft.com/office/drawing/2014/main" id="{5F607C85-A2ED-CCC6-829D-448E62A6C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4"/>
          <a:stretch/>
        </p:blipFill>
        <p:spPr bwMode="auto">
          <a:xfrm>
            <a:off x="10741306" y="1"/>
            <a:ext cx="1450694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4521" y="474711"/>
            <a:ext cx="10473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Go to SCP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Post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Processing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reclassification  select the classification: select our classified image click on add row (add two rows)  write the formula(ex: which gives built-up and non-built-up)  run  give the output path and name.</a:t>
            </a:r>
          </a:p>
          <a:p>
            <a:pPr algn="just">
              <a:buFont typeface="Wingdings" pitchFamily="2" charset="2"/>
              <a:buChar char="Ø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519B041-EB21-0765-91A1-6B75E007A6B7}"/>
              </a:ext>
            </a:extLst>
          </p:cNvPr>
          <p:cNvSpPr/>
          <p:nvPr/>
        </p:nvSpPr>
        <p:spPr>
          <a:xfrm>
            <a:off x="1488552" y="3051543"/>
            <a:ext cx="1010093" cy="1807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1B12C10-1B82-731B-08C9-9B57250759FE}"/>
              </a:ext>
            </a:extLst>
          </p:cNvPr>
          <p:cNvSpPr/>
          <p:nvPr/>
        </p:nvSpPr>
        <p:spPr>
          <a:xfrm>
            <a:off x="1555896" y="4944146"/>
            <a:ext cx="1112874" cy="1807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0637378-C502-1D13-D532-664C0AF11844}"/>
              </a:ext>
            </a:extLst>
          </p:cNvPr>
          <p:cNvSpPr/>
          <p:nvPr/>
        </p:nvSpPr>
        <p:spPr>
          <a:xfrm>
            <a:off x="6641803" y="2380292"/>
            <a:ext cx="1112874" cy="2246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A39DB7-1440-4269-3A2A-9D3C10E18C22}"/>
              </a:ext>
            </a:extLst>
          </p:cNvPr>
          <p:cNvSpPr/>
          <p:nvPr/>
        </p:nvSpPr>
        <p:spPr>
          <a:xfrm>
            <a:off x="4550732" y="3646967"/>
            <a:ext cx="1545267" cy="57415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E682389-FC08-9DEB-DA62-F6ED44C69569}"/>
              </a:ext>
            </a:extLst>
          </p:cNvPr>
          <p:cNvSpPr/>
          <p:nvPr/>
        </p:nvSpPr>
        <p:spPr>
          <a:xfrm>
            <a:off x="10536868" y="3636334"/>
            <a:ext cx="457200" cy="34024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F77B1E6-3168-D586-C1F3-4BE4449F1FA7}"/>
              </a:ext>
            </a:extLst>
          </p:cNvPr>
          <p:cNvSpPr/>
          <p:nvPr/>
        </p:nvSpPr>
        <p:spPr>
          <a:xfrm>
            <a:off x="10100933" y="5891688"/>
            <a:ext cx="839969" cy="5410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AC0E34-A9C8-E791-FDEC-D7D20013FFA1}"/>
              </a:ext>
            </a:extLst>
          </p:cNvPr>
          <p:cNvSpPr txBox="1"/>
          <p:nvPr/>
        </p:nvSpPr>
        <p:spPr>
          <a:xfrm>
            <a:off x="1244009" y="6588531"/>
            <a:ext cx="3148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 isolated pixel using classification sieve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E0B9069-DB88-46F8-A2D1-FD3B7EC4DC74}"/>
              </a:ext>
            </a:extLst>
          </p:cNvPr>
          <p:cNvSpPr/>
          <p:nvPr/>
        </p:nvSpPr>
        <p:spPr>
          <a:xfrm>
            <a:off x="10536868" y="3976576"/>
            <a:ext cx="457200" cy="34024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35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243401-8894-9BCC-75B5-C197B70BE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115" y="1605510"/>
            <a:ext cx="9039225" cy="4905375"/>
          </a:xfrm>
          <a:prstGeom prst="rect">
            <a:avLst/>
          </a:prstGeom>
        </p:spPr>
      </p:pic>
      <p:sp>
        <p:nvSpPr>
          <p:cNvPr id="20" name="Rectangle 2">
            <a:extLst>
              <a:ext uri="{FF2B5EF4-FFF2-40B4-BE49-F238E27FC236}">
                <a16:creationId xmlns:a16="http://schemas.microsoft.com/office/drawing/2014/main" id="{EF85E058-2CF4-49E7-841C-78350613E2C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Landcover change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2" descr="Indian National Center for Ocean Information Services">
            <a:extLst>
              <a:ext uri="{FF2B5EF4-FFF2-40B4-BE49-F238E27FC236}">
                <a16:creationId xmlns:a16="http://schemas.microsoft.com/office/drawing/2014/main" id="{5F607C85-A2ED-CCC6-829D-448E62A6C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4"/>
          <a:stretch/>
        </p:blipFill>
        <p:spPr bwMode="auto">
          <a:xfrm>
            <a:off x="10741306" y="1"/>
            <a:ext cx="1450694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1749" y="474711"/>
            <a:ext cx="10855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If we have two different time periods landcover mapping images (classified images)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Go to SCP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Post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Processing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Land cover change  select the reference classification: ex:2015 and select new classification: ex:2020  check report unchanged pixels run  output path and name.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519B041-EB21-0765-91A1-6B75E007A6B7}"/>
              </a:ext>
            </a:extLst>
          </p:cNvPr>
          <p:cNvSpPr/>
          <p:nvPr/>
        </p:nvSpPr>
        <p:spPr>
          <a:xfrm>
            <a:off x="1488552" y="3051543"/>
            <a:ext cx="1010093" cy="1807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1B12C10-1B82-731B-08C9-9B57250759FE}"/>
              </a:ext>
            </a:extLst>
          </p:cNvPr>
          <p:cNvSpPr/>
          <p:nvPr/>
        </p:nvSpPr>
        <p:spPr>
          <a:xfrm>
            <a:off x="1555895" y="4774021"/>
            <a:ext cx="1325527" cy="1807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0637378-C502-1D13-D532-664C0AF11844}"/>
              </a:ext>
            </a:extLst>
          </p:cNvPr>
          <p:cNvSpPr/>
          <p:nvPr/>
        </p:nvSpPr>
        <p:spPr>
          <a:xfrm>
            <a:off x="6503586" y="2704264"/>
            <a:ext cx="641498" cy="2246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A39DB7-1440-4269-3A2A-9D3C10E18C22}"/>
              </a:ext>
            </a:extLst>
          </p:cNvPr>
          <p:cNvSpPr/>
          <p:nvPr/>
        </p:nvSpPr>
        <p:spPr>
          <a:xfrm>
            <a:off x="4253023" y="3251473"/>
            <a:ext cx="340242" cy="3423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F77B1E6-3168-D586-C1F3-4BE4449F1FA7}"/>
              </a:ext>
            </a:extLst>
          </p:cNvPr>
          <p:cNvSpPr/>
          <p:nvPr/>
        </p:nvSpPr>
        <p:spPr>
          <a:xfrm>
            <a:off x="8878189" y="5466386"/>
            <a:ext cx="839969" cy="5410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8866FFD-AFF9-05F2-07F3-D17C01807FCB}"/>
              </a:ext>
            </a:extLst>
          </p:cNvPr>
          <p:cNvSpPr/>
          <p:nvPr/>
        </p:nvSpPr>
        <p:spPr>
          <a:xfrm>
            <a:off x="6517759" y="3026788"/>
            <a:ext cx="641498" cy="2246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AFF71B-BAF8-B801-48A2-76E6F39C1C4D}"/>
              </a:ext>
            </a:extLst>
          </p:cNvPr>
          <p:cNvSpPr txBox="1"/>
          <p:nvPr/>
        </p:nvSpPr>
        <p:spPr>
          <a:xfrm>
            <a:off x="1244009" y="6588531"/>
            <a:ext cx="8342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extract change if we have a shape file of 2015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lulc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change-2015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lulc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gives change (go to post-processing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cross-classification)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23355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7CEDE87-CBE5-52F4-53C3-B75510C6A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96" y="1612896"/>
            <a:ext cx="9048750" cy="4909732"/>
          </a:xfrm>
          <a:prstGeom prst="rect">
            <a:avLst/>
          </a:prstGeom>
        </p:spPr>
      </p:pic>
      <p:sp>
        <p:nvSpPr>
          <p:cNvPr id="20" name="Rectangle 2">
            <a:extLst>
              <a:ext uri="{FF2B5EF4-FFF2-40B4-BE49-F238E27FC236}">
                <a16:creationId xmlns:a16="http://schemas.microsoft.com/office/drawing/2014/main" id="{EF85E058-2CF4-49E7-841C-78350613E2C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Raster to Vector Conversion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2" descr="Indian National Center for Ocean Information Services">
            <a:extLst>
              <a:ext uri="{FF2B5EF4-FFF2-40B4-BE49-F238E27FC236}">
                <a16:creationId xmlns:a16="http://schemas.microsoft.com/office/drawing/2014/main" id="{5F607C85-A2ED-CCC6-829D-448E62A6C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4"/>
          <a:stretch/>
        </p:blipFill>
        <p:spPr bwMode="auto">
          <a:xfrm>
            <a:off x="10741306" y="1"/>
            <a:ext cx="1450694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4521" y="676732"/>
            <a:ext cx="10473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Go to SCP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Post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Processing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classification to vector  select the classification: select our classified image  run  give the output path and name.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519B041-EB21-0765-91A1-6B75E007A6B7}"/>
              </a:ext>
            </a:extLst>
          </p:cNvPr>
          <p:cNvSpPr/>
          <p:nvPr/>
        </p:nvSpPr>
        <p:spPr>
          <a:xfrm>
            <a:off x="1488552" y="3051543"/>
            <a:ext cx="1010093" cy="1807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1B12C10-1B82-731B-08C9-9B57250759FE}"/>
              </a:ext>
            </a:extLst>
          </p:cNvPr>
          <p:cNvSpPr/>
          <p:nvPr/>
        </p:nvSpPr>
        <p:spPr>
          <a:xfrm>
            <a:off x="1566528" y="3912780"/>
            <a:ext cx="1545267" cy="1807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0637378-C502-1D13-D532-664C0AF11844}"/>
              </a:ext>
            </a:extLst>
          </p:cNvPr>
          <p:cNvSpPr/>
          <p:nvPr/>
        </p:nvSpPr>
        <p:spPr>
          <a:xfrm>
            <a:off x="6290928" y="2380292"/>
            <a:ext cx="1112874" cy="2246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F77B1E6-3168-D586-C1F3-4BE4449F1FA7}"/>
              </a:ext>
            </a:extLst>
          </p:cNvPr>
          <p:cNvSpPr/>
          <p:nvPr/>
        </p:nvSpPr>
        <p:spPr>
          <a:xfrm>
            <a:off x="8952617" y="5799748"/>
            <a:ext cx="839969" cy="5410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150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umb image">
            <a:extLst>
              <a:ext uri="{FF2B5EF4-FFF2-40B4-BE49-F238E27FC236}">
                <a16:creationId xmlns:a16="http://schemas.microsoft.com/office/drawing/2014/main" id="{64A1B92F-C6DB-4411-B217-18423B800D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3606" y="2545140"/>
            <a:ext cx="54841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6F454FF-9786-41E6-8868-F602EDD916C2}"/>
              </a:ext>
            </a:extLst>
          </p:cNvPr>
          <p:cNvSpPr txBox="1"/>
          <p:nvPr/>
        </p:nvSpPr>
        <p:spPr>
          <a:xfrm>
            <a:off x="4345121" y="4410739"/>
            <a:ext cx="333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Open layer data adding to QGIS: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48DF9E3-B4E8-46A6-ACE6-C58CE9B96B1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6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Landsat 9 OLI bands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D71B09EC-1E2B-88CC-ABC0-E7C80C3F3E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024968"/>
              </p:ext>
            </p:extLst>
          </p:nvPr>
        </p:nvGraphicFramePr>
        <p:xfrm>
          <a:off x="180753" y="763172"/>
          <a:ext cx="11802137" cy="484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6770">
                  <a:extLst>
                    <a:ext uri="{9D8B030D-6E8A-4147-A177-3AD203B41FA5}">
                      <a16:colId xmlns:a16="http://schemas.microsoft.com/office/drawing/2014/main" val="3343207341"/>
                    </a:ext>
                  </a:extLst>
                </a:gridCol>
                <a:gridCol w="1249736">
                  <a:extLst>
                    <a:ext uri="{9D8B030D-6E8A-4147-A177-3AD203B41FA5}">
                      <a16:colId xmlns:a16="http://schemas.microsoft.com/office/drawing/2014/main" val="3119008230"/>
                    </a:ext>
                  </a:extLst>
                </a:gridCol>
                <a:gridCol w="1506089">
                  <a:extLst>
                    <a:ext uri="{9D8B030D-6E8A-4147-A177-3AD203B41FA5}">
                      <a16:colId xmlns:a16="http://schemas.microsoft.com/office/drawing/2014/main" val="1422415649"/>
                    </a:ext>
                  </a:extLst>
                </a:gridCol>
                <a:gridCol w="5989542">
                  <a:extLst>
                    <a:ext uri="{9D8B030D-6E8A-4147-A177-3AD203B41FA5}">
                      <a16:colId xmlns:a16="http://schemas.microsoft.com/office/drawing/2014/main" val="358401928"/>
                    </a:ext>
                  </a:extLst>
                </a:gridCol>
              </a:tblGrid>
              <a:tr h="393029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Wavelength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Spatial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Useful for mapping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688954"/>
                  </a:ext>
                </a:extLst>
              </a:tr>
              <a:tr h="393029"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Band 1 - coastal aerosol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0.43-0.45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Coastal and aerosol studies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368194"/>
                  </a:ext>
                </a:extLst>
              </a:tr>
              <a:tr h="516861"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Band 2 - blue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0.45-0.51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Bathymetric mapping, distinguishing soil from vegetation and deciduous from coniferous vegetation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042879"/>
                  </a:ext>
                </a:extLst>
              </a:tr>
              <a:tr h="393029"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Band 3 - green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0.53-0.59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Emphasizes peak vegetation, which is useful for assessing plant vigor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019503"/>
                  </a:ext>
                </a:extLst>
              </a:tr>
              <a:tr h="393029"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Band 4 - red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0.64-0.67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Discriminates vegetation slopes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988853"/>
                  </a:ext>
                </a:extLst>
              </a:tr>
              <a:tr h="393029"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Band 5 - Near Infrared (NIR)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0.85-0.88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Emphasizes biomass content and shorelines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031288"/>
                  </a:ext>
                </a:extLst>
              </a:tr>
              <a:tr h="393029"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Band 6 - Short-wave Infrared (SWIR) 1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1.57-1.65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Discriminates moisture content of soil and vegetation; penetrates thin clouds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045248"/>
                  </a:ext>
                </a:extLst>
              </a:tr>
              <a:tr h="393029"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Band 7 - Short-wave Infrared (SWIR) 2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2.11-2.29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Improved moisture content of soil and vegetation; penetrates thin clouds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886639"/>
                  </a:ext>
                </a:extLst>
              </a:tr>
              <a:tr h="393029"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Band 8 - Panchromatic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0.50-0.68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Sharper image definition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330196"/>
                  </a:ext>
                </a:extLst>
              </a:tr>
              <a:tr h="393029"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Band 9 - Cirrus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1.36-1.38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Improved detection of cirrus cloud contamination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986921"/>
                  </a:ext>
                </a:extLst>
              </a:tr>
              <a:tr h="393029"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Band 10 - TIRS 1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10.60-11.19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Thermal mapping and estimated soil moisture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609096"/>
                  </a:ext>
                </a:extLst>
              </a:tr>
              <a:tr h="393029"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Band 11 - TIRS 2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11.50-12.51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Improved thermal mapping and estimated soil moisture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525318"/>
                  </a:ext>
                </a:extLst>
              </a:tr>
            </a:tbl>
          </a:graphicData>
        </a:graphic>
      </p:graphicFrame>
      <p:pic>
        <p:nvPicPr>
          <p:cNvPr id="4" name="Picture 2" descr="Indian National Center for Ocean Information Services">
            <a:extLst>
              <a:ext uri="{FF2B5EF4-FFF2-40B4-BE49-F238E27FC236}">
                <a16:creationId xmlns:a16="http://schemas.microsoft.com/office/drawing/2014/main" id="{EE5C4016-0A7E-2513-6804-DBC78B595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306" y="0"/>
            <a:ext cx="1450694" cy="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5FA1DC-7856-50F7-43D0-F9DDC10D9010}"/>
              </a:ext>
            </a:extLst>
          </p:cNvPr>
          <p:cNvSpPr txBox="1"/>
          <p:nvPr/>
        </p:nvSpPr>
        <p:spPr>
          <a:xfrm>
            <a:off x="517894" y="5329669"/>
            <a:ext cx="1092229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Windows plugin path Ex: C:\Users\Administrator\AppData\Roaming\QGIS\QGIS3\profiles\default\python\plugins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Useful link: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https://semiautomaticclassificationmanual.readthedocs.io/en/latest/faq.html?fbclid=IwAR1GipLN96SreRlCG7XyCV47b6DithxMnFZJ7LSv69s-M7zV2If3MjoK-h0#how-can-i-report-an-error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DC5EC85-7D33-2DD1-8156-E627D692C63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SemiAutomaticClassification</a:t>
            </a:r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(SCP) plugin installation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Indian National Center for Ocean Information Services">
            <a:extLst>
              <a:ext uri="{FF2B5EF4-FFF2-40B4-BE49-F238E27FC236}">
                <a16:creationId xmlns:a16="http://schemas.microsoft.com/office/drawing/2014/main" id="{B2FD60AC-DDF3-F6F0-B960-383F1B2E7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306" y="0"/>
            <a:ext cx="1450694" cy="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4BB789-284E-3CB7-957B-56B3F9D92D7F}"/>
              </a:ext>
            </a:extLst>
          </p:cNvPr>
          <p:cNvSpPr txBox="1"/>
          <p:nvPr/>
        </p:nvSpPr>
        <p:spPr>
          <a:xfrm>
            <a:off x="645927" y="533945"/>
            <a:ext cx="10794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Download SCP version 7.10.11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https://plugins.qgis.org/plugins/SemiAutomaticClassificationPlugin/version/7.10.11/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plugins --. Manage and install plugins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install from zip  browse  SCP version 7.10.11  install plugin.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FD4949-A013-7A7C-3C2F-589A10A2C3DF}"/>
              </a:ext>
            </a:extLst>
          </p:cNvPr>
          <p:cNvSpPr txBox="1"/>
          <p:nvPr/>
        </p:nvSpPr>
        <p:spPr>
          <a:xfrm>
            <a:off x="517894" y="1529293"/>
            <a:ext cx="113050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SCP does not work properly- Troubleshoot: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download the SCP zip archive from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980B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https://github.com/semiautomaticgit/SemiAutomaticClassificationPlugin/archive/master.zip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extract the content of the archive (several files such as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74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COPYING.txt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 folders such as 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E74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in a new folder named 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E74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SemiAutomaticClassificationPlugin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(without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74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-master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open the QGIS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74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plugins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directory (in Windows usually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74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C:\Users\username\AppData\Roaming\QGIS\QGIS3\profiles\default\python\plugins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in Linux and Mac usually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74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/home/username/.local/share/QGIS/QGIS3/profiles/default/python/plugins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and delete the folder 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E74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SemiAutomaticClassificationPlugin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if present;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copy the folder 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E74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SemiAutomaticClassificationPlugin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inside the QGIS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74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plugins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directory;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plugin should be installed; start QGIS, open the Plugin Manager and be sure that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74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Semi-Automatic Classification Plugin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is checked.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EA2DE8-59EE-F5F5-4A28-70A4DA58D829}"/>
              </a:ext>
            </a:extLst>
          </p:cNvPr>
          <p:cNvSpPr txBox="1"/>
          <p:nvPr/>
        </p:nvSpPr>
        <p:spPr>
          <a:xfrm>
            <a:off x="517894" y="4293577"/>
            <a:ext cx="11156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QGIS go to plugins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Manage and install plugins  settings  click on add Name: SCP  URL: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  <a:hlinkClick r:id="rId6"/>
              </a:rPr>
              <a:t>https://semiautomaticgit.github.io/SemiAutomaticClassificationPlugin_v7/repository.xml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ok  click on all  select Semi-Automatic Classification plugin- master  click on install.</a:t>
            </a:r>
          </a:p>
        </p:txBody>
      </p:sp>
    </p:spTree>
    <p:extLst>
      <p:ext uri="{BB962C8B-B14F-4D97-AF65-F5344CB8AC3E}">
        <p14:creationId xmlns:p14="http://schemas.microsoft.com/office/powerpoint/2010/main" val="2574045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">
            <a:extLst>
              <a:ext uri="{FF2B5EF4-FFF2-40B4-BE49-F238E27FC236}">
                <a16:creationId xmlns:a16="http://schemas.microsoft.com/office/drawing/2014/main" id="{8D84F560-616B-4C17-B9BD-6098AD5E80F8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6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Raster data downloading in QGIS: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B78826-6059-430C-860D-E96A6F1AD8EA}"/>
              </a:ext>
            </a:extLst>
          </p:cNvPr>
          <p:cNvGrpSpPr/>
          <p:nvPr/>
        </p:nvGrpSpPr>
        <p:grpSpPr>
          <a:xfrm>
            <a:off x="1828800" y="609600"/>
            <a:ext cx="8956218" cy="5943600"/>
            <a:chOff x="304800" y="609600"/>
            <a:chExt cx="8956218" cy="59436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03C5123-BC2A-4A3B-B6CB-59210588D113}"/>
                </a:ext>
              </a:extLst>
            </p:cNvPr>
            <p:cNvGrpSpPr/>
            <p:nvPr/>
          </p:nvGrpSpPr>
          <p:grpSpPr>
            <a:xfrm>
              <a:off x="304800" y="609600"/>
              <a:ext cx="8956218" cy="5943600"/>
              <a:chOff x="304800" y="762000"/>
              <a:chExt cx="8956218" cy="594360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8D532E-B37C-4A5B-8DCF-17A0512F6C1A}"/>
                  </a:ext>
                </a:extLst>
              </p:cNvPr>
              <p:cNvSpPr txBox="1"/>
              <p:nvPr/>
            </p:nvSpPr>
            <p:spPr>
              <a:xfrm>
                <a:off x="381000" y="762000"/>
                <a:ext cx="85344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en-US" sz="1600" dirty="0">
                    <a:latin typeface="Times New Roman" pitchFamily="18" charset="0"/>
                    <a:cs typeface="Times New Roman" pitchFamily="18" charset="0"/>
                  </a:rPr>
                  <a:t>Now open Semi Automatic Classification	       Download Products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sz="1600" dirty="0">
                    <a:latin typeface="Times New Roman" pitchFamily="18" charset="0"/>
                    <a:cs typeface="Times New Roman" pitchFamily="18" charset="0"/>
                  </a:rPr>
                  <a:t>Click on login data enter login ID and Password (Need login in </a:t>
                </a:r>
                <a:r>
                  <a:rPr lang="en-US" sz="1600" dirty="0">
                    <a:hlinkClick r:id="rId2"/>
                  </a:rPr>
                  <a:t>https://ers.cr.usgs.gov/login/</a:t>
                </a:r>
                <a:r>
                  <a:rPr lang="en-US" sz="16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sz="1600" dirty="0">
                    <a:latin typeface="Times New Roman" pitchFamily="18" charset="0"/>
                    <a:cs typeface="Times New Roman" pitchFamily="18" charset="0"/>
                  </a:rPr>
                  <a:t>Click on search clock on + symbol      now go to QGIS window left click for UL, right click for UR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sz="1600" dirty="0">
                    <a:latin typeface="Times New Roman" pitchFamily="18" charset="0"/>
                    <a:cs typeface="Times New Roman" pitchFamily="18" charset="0"/>
                  </a:rPr>
                  <a:t>Now coordinates will appear in UL and UR	Products select L8 OLI/TRS	Select Date 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sz="1600" dirty="0">
                    <a:latin typeface="Times New Roman" pitchFamily="18" charset="0"/>
                    <a:cs typeface="Times New Roman" pitchFamily="18" charset="0"/>
                  </a:rPr>
                  <a:t>Click on find image list will come select image 	Click on run give path to  save data</a:t>
                </a: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4F3E954-9AD6-465A-BA21-99D4E1747648}"/>
                  </a:ext>
                </a:extLst>
              </p:cNvPr>
              <p:cNvGrpSpPr/>
              <p:nvPr/>
            </p:nvGrpSpPr>
            <p:grpSpPr>
              <a:xfrm>
                <a:off x="304800" y="2209800"/>
                <a:ext cx="8956218" cy="4495800"/>
                <a:chOff x="304800" y="2362200"/>
                <a:chExt cx="8956218" cy="4495800"/>
              </a:xfrm>
            </p:grpSpPr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EE4149D4-FBAC-4192-AB3B-7BBB645478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r="6666" b="12963"/>
                <a:stretch/>
              </p:blipFill>
              <p:spPr>
                <a:xfrm>
                  <a:off x="304800" y="2381250"/>
                  <a:ext cx="8534400" cy="4476750"/>
                </a:xfrm>
                <a:prstGeom prst="rect">
                  <a:avLst/>
                </a:prstGeom>
              </p:spPr>
            </p:pic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280357AD-0BBE-4E3F-BED5-15621C631474}"/>
                    </a:ext>
                  </a:extLst>
                </p:cNvPr>
                <p:cNvSpPr/>
                <p:nvPr/>
              </p:nvSpPr>
              <p:spPr>
                <a:xfrm>
                  <a:off x="3200400" y="2438400"/>
                  <a:ext cx="304800" cy="2286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BC5DED76-0CD3-444B-AAC2-93E1A3DDCEB5}"/>
                    </a:ext>
                  </a:extLst>
                </p:cNvPr>
                <p:cNvSpPr/>
                <p:nvPr/>
              </p:nvSpPr>
              <p:spPr>
                <a:xfrm>
                  <a:off x="2590800" y="4038600"/>
                  <a:ext cx="990600" cy="2286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E1947661-0D73-48BF-A2B6-E882D0946150}"/>
                    </a:ext>
                  </a:extLst>
                </p:cNvPr>
                <p:cNvSpPr/>
                <p:nvPr/>
              </p:nvSpPr>
              <p:spPr>
                <a:xfrm>
                  <a:off x="3733800" y="3810000"/>
                  <a:ext cx="533400" cy="1524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2827F7D7-D008-49BF-8784-ED4509491860}"/>
                    </a:ext>
                  </a:extLst>
                </p:cNvPr>
                <p:cNvSpPr/>
                <p:nvPr/>
              </p:nvSpPr>
              <p:spPr>
                <a:xfrm>
                  <a:off x="4267200" y="3810000"/>
                  <a:ext cx="533400" cy="1524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0CAFE4F8-0073-44A0-B89C-F2684437237E}"/>
                    </a:ext>
                  </a:extLst>
                </p:cNvPr>
                <p:cNvSpPr/>
                <p:nvPr/>
              </p:nvSpPr>
              <p:spPr>
                <a:xfrm>
                  <a:off x="8458200" y="4114800"/>
                  <a:ext cx="228600" cy="2286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A2B879DC-BD98-4311-ADAF-6C543BA69B07}"/>
                    </a:ext>
                  </a:extLst>
                </p:cNvPr>
                <p:cNvSpPr/>
                <p:nvPr/>
              </p:nvSpPr>
              <p:spPr>
                <a:xfrm>
                  <a:off x="3962400" y="4267200"/>
                  <a:ext cx="762000" cy="2286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EA6AB001-2E4C-4898-90DE-90A3A2A21A49}"/>
                    </a:ext>
                  </a:extLst>
                </p:cNvPr>
                <p:cNvSpPr/>
                <p:nvPr/>
              </p:nvSpPr>
              <p:spPr>
                <a:xfrm>
                  <a:off x="5410200" y="4267200"/>
                  <a:ext cx="1600200" cy="2286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FC65BC8B-3981-477B-BC1C-9305771941AE}"/>
                    </a:ext>
                  </a:extLst>
                </p:cNvPr>
                <p:cNvSpPr/>
                <p:nvPr/>
              </p:nvSpPr>
              <p:spPr>
                <a:xfrm>
                  <a:off x="3733800" y="5715000"/>
                  <a:ext cx="2743200" cy="13335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84C7CDA3-885A-449A-9766-E5BCC51AAC21}"/>
                    </a:ext>
                  </a:extLst>
                </p:cNvPr>
                <p:cNvSpPr/>
                <p:nvPr/>
              </p:nvSpPr>
              <p:spPr>
                <a:xfrm>
                  <a:off x="8153400" y="6553200"/>
                  <a:ext cx="609600" cy="2286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BB1BB0F-114D-45C4-84DC-44534513AC4F}"/>
                    </a:ext>
                  </a:extLst>
                </p:cNvPr>
                <p:cNvSpPr txBox="1"/>
                <p:nvPr/>
              </p:nvSpPr>
              <p:spPr>
                <a:xfrm>
                  <a:off x="3508314" y="2362200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C956826-AF05-4A03-99A6-ACAC099694C5}"/>
                    </a:ext>
                  </a:extLst>
                </p:cNvPr>
                <p:cNvSpPr txBox="1"/>
                <p:nvPr/>
              </p:nvSpPr>
              <p:spPr>
                <a:xfrm>
                  <a:off x="2895600" y="3669268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2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5855D7F-11E2-4A7A-B712-C54B6576F624}"/>
                    </a:ext>
                  </a:extLst>
                </p:cNvPr>
                <p:cNvSpPr txBox="1"/>
                <p:nvPr/>
              </p:nvSpPr>
              <p:spPr>
                <a:xfrm>
                  <a:off x="3889314" y="3505200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3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41DD2CB-02A2-483F-B188-4CB8164F2E6B}"/>
                    </a:ext>
                  </a:extLst>
                </p:cNvPr>
                <p:cNvSpPr txBox="1"/>
                <p:nvPr/>
              </p:nvSpPr>
              <p:spPr>
                <a:xfrm>
                  <a:off x="4343400" y="3505200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4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4AFC175-C63D-4474-B74E-3658B20A5F3E}"/>
                    </a:ext>
                  </a:extLst>
                </p:cNvPr>
                <p:cNvSpPr txBox="1"/>
                <p:nvPr/>
              </p:nvSpPr>
              <p:spPr>
                <a:xfrm>
                  <a:off x="8382000" y="3733800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5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A056BFC7-E1A5-4B2F-B01C-77865387600F}"/>
                    </a:ext>
                  </a:extLst>
                </p:cNvPr>
                <p:cNvSpPr txBox="1"/>
                <p:nvPr/>
              </p:nvSpPr>
              <p:spPr>
                <a:xfrm>
                  <a:off x="4727514" y="4202668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6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BF9BA96-945B-4D5A-A439-CF35FAE7C9FF}"/>
                    </a:ext>
                  </a:extLst>
                </p:cNvPr>
                <p:cNvSpPr txBox="1"/>
                <p:nvPr/>
              </p:nvSpPr>
              <p:spPr>
                <a:xfrm>
                  <a:off x="7013514" y="4191000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7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CAEC8CD6-3E76-46E2-92CB-484CF4B61F79}"/>
                    </a:ext>
                  </a:extLst>
                </p:cNvPr>
                <p:cNvSpPr txBox="1"/>
                <p:nvPr/>
              </p:nvSpPr>
              <p:spPr>
                <a:xfrm>
                  <a:off x="8008620" y="4408170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8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7195A53-BBF3-4AF2-9717-FB3C59DD6F89}"/>
                    </a:ext>
                  </a:extLst>
                </p:cNvPr>
                <p:cNvSpPr txBox="1"/>
                <p:nvPr/>
              </p:nvSpPr>
              <p:spPr>
                <a:xfrm>
                  <a:off x="8842314" y="6488668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10</a:t>
                  </a:r>
                </a:p>
              </p:txBody>
            </p:sp>
          </p:grpSp>
        </p:grpSp>
        <p:sp>
          <p:nvSpPr>
            <p:cNvPr id="44" name="Right Arrow 5">
              <a:extLst>
                <a:ext uri="{FF2B5EF4-FFF2-40B4-BE49-F238E27FC236}">
                  <a16:creationId xmlns:a16="http://schemas.microsoft.com/office/drawing/2014/main" id="{84CB0949-40F4-43A7-BF0F-A2C2A405E4FD}"/>
                </a:ext>
              </a:extLst>
            </p:cNvPr>
            <p:cNvSpPr/>
            <p:nvPr/>
          </p:nvSpPr>
          <p:spPr>
            <a:xfrm flipV="1">
              <a:off x="3505200" y="1295399"/>
              <a:ext cx="228600" cy="4571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Arrow 5">
              <a:extLst>
                <a:ext uri="{FF2B5EF4-FFF2-40B4-BE49-F238E27FC236}">
                  <a16:creationId xmlns:a16="http://schemas.microsoft.com/office/drawing/2014/main" id="{CD228D81-827A-4F88-A320-E4FEB0B9DE38}"/>
                </a:ext>
              </a:extLst>
            </p:cNvPr>
            <p:cNvSpPr/>
            <p:nvPr/>
          </p:nvSpPr>
          <p:spPr>
            <a:xfrm flipV="1">
              <a:off x="4038600" y="792480"/>
              <a:ext cx="304800" cy="4571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ight Arrow 5">
              <a:extLst>
                <a:ext uri="{FF2B5EF4-FFF2-40B4-BE49-F238E27FC236}">
                  <a16:creationId xmlns:a16="http://schemas.microsoft.com/office/drawing/2014/main" id="{446DD93F-3896-44F9-8D1D-AE64D4155E1F}"/>
                </a:ext>
              </a:extLst>
            </p:cNvPr>
            <p:cNvSpPr/>
            <p:nvPr/>
          </p:nvSpPr>
          <p:spPr>
            <a:xfrm flipV="1">
              <a:off x="4648200" y="1752600"/>
              <a:ext cx="304800" cy="4571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ight Arrow 5">
              <a:extLst>
                <a:ext uri="{FF2B5EF4-FFF2-40B4-BE49-F238E27FC236}">
                  <a16:creationId xmlns:a16="http://schemas.microsoft.com/office/drawing/2014/main" id="{5EFF69DF-ED8F-41F3-AF71-F2D7DEB13229}"/>
                </a:ext>
              </a:extLst>
            </p:cNvPr>
            <p:cNvSpPr/>
            <p:nvPr/>
          </p:nvSpPr>
          <p:spPr>
            <a:xfrm flipV="1">
              <a:off x="4343400" y="1487245"/>
              <a:ext cx="609600" cy="4572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ight Arrow 5">
              <a:extLst>
                <a:ext uri="{FF2B5EF4-FFF2-40B4-BE49-F238E27FC236}">
                  <a16:creationId xmlns:a16="http://schemas.microsoft.com/office/drawing/2014/main" id="{6186E98D-1B73-4B00-99DE-72DE4189C5AE}"/>
                </a:ext>
              </a:extLst>
            </p:cNvPr>
            <p:cNvSpPr/>
            <p:nvPr/>
          </p:nvSpPr>
          <p:spPr>
            <a:xfrm flipV="1">
              <a:off x="7467600" y="1478281"/>
              <a:ext cx="304800" cy="4571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1BD5A24-ED09-4BE1-96A5-467A6B212BC2}"/>
              </a:ext>
            </a:extLst>
          </p:cNvPr>
          <p:cNvSpPr/>
          <p:nvPr/>
        </p:nvSpPr>
        <p:spPr>
          <a:xfrm>
            <a:off x="1828800" y="2076450"/>
            <a:ext cx="8534400" cy="44767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ABEEA0F-5AC8-1ED2-2EB1-EDFC755B5B3A}"/>
              </a:ext>
            </a:extLst>
          </p:cNvPr>
          <p:cNvSpPr/>
          <p:nvPr/>
        </p:nvSpPr>
        <p:spPr>
          <a:xfrm>
            <a:off x="9792585" y="4180367"/>
            <a:ext cx="473149" cy="1921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FA155F-0A87-5DF9-6E64-F289169CDF4E}"/>
              </a:ext>
            </a:extLst>
          </p:cNvPr>
          <p:cNvSpPr txBox="1"/>
          <p:nvPr/>
        </p:nvSpPr>
        <p:spPr>
          <a:xfrm>
            <a:off x="8004810" y="5295900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2" descr="Indian National Center for Ocean Information Services">
            <a:extLst>
              <a:ext uri="{FF2B5EF4-FFF2-40B4-BE49-F238E27FC236}">
                <a16:creationId xmlns:a16="http://schemas.microsoft.com/office/drawing/2014/main" id="{46BE781A-CB06-D8B6-A2DA-F5E1B1B34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306" y="0"/>
            <a:ext cx="1450694" cy="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70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F3D48-B5E7-0B52-3208-DF5FCBAED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57" y="616801"/>
            <a:ext cx="11235745" cy="2297261"/>
          </a:xfr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QGIS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go to Layer 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Georeferencer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Georeferencer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window will open go to  file open raster browse our unreferenced image/ toposheet.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Go to settings Transformation Settings  Transformation type: select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polynomial1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Target CRS : click on it  custom CRS : select predefined CRS select WGS84  output file: give output location and file name resampling method : Nearest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Neighbour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save GCP points ok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Click on add point  place point on toposheet/ image  enter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lat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and long values  ok  take 4 points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Click on save GPC points as give path and name  Now Go to the file and click on start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geoferencing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D32763-C007-F14C-BC85-4F2C010ED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97" y="2860248"/>
            <a:ext cx="4747680" cy="34116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14DFF1-BED4-F8BD-ACFD-2F1DB4FD60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47" r="1625" b="12559"/>
          <a:stretch/>
        </p:blipFill>
        <p:spPr>
          <a:xfrm>
            <a:off x="5580550" y="3021868"/>
            <a:ext cx="4061317" cy="3282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C0B8E9-2E97-F216-88BF-1291F7F84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3170" y="3279084"/>
            <a:ext cx="2121782" cy="174978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AA58FB3-FACB-EE45-6F19-13B1BAD4BC15}"/>
              </a:ext>
            </a:extLst>
          </p:cNvPr>
          <p:cNvSpPr/>
          <p:nvPr/>
        </p:nvSpPr>
        <p:spPr>
          <a:xfrm>
            <a:off x="3540868" y="3181445"/>
            <a:ext cx="544749" cy="194554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88BE1CB-AA06-9ED0-1133-718CFB4B26F4}"/>
              </a:ext>
            </a:extLst>
          </p:cNvPr>
          <p:cNvSpPr/>
          <p:nvPr/>
        </p:nvSpPr>
        <p:spPr>
          <a:xfrm>
            <a:off x="3540868" y="3333845"/>
            <a:ext cx="1138136" cy="194554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681D724-D515-4E92-0C2F-5CA69CA88E5F}"/>
              </a:ext>
            </a:extLst>
          </p:cNvPr>
          <p:cNvSpPr/>
          <p:nvPr/>
        </p:nvSpPr>
        <p:spPr>
          <a:xfrm>
            <a:off x="492868" y="4254730"/>
            <a:ext cx="1138136" cy="194554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40BF0AE-1C50-04E1-F417-0225A06891F0}"/>
              </a:ext>
            </a:extLst>
          </p:cNvPr>
          <p:cNvSpPr/>
          <p:nvPr/>
        </p:nvSpPr>
        <p:spPr>
          <a:xfrm>
            <a:off x="574158" y="4672991"/>
            <a:ext cx="544749" cy="194554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6D6FA88-B7B2-EC75-06CB-D3CA61EA1476}"/>
              </a:ext>
            </a:extLst>
          </p:cNvPr>
          <p:cNvSpPr/>
          <p:nvPr/>
        </p:nvSpPr>
        <p:spPr>
          <a:xfrm>
            <a:off x="1563137" y="6012166"/>
            <a:ext cx="544749" cy="194554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104E976-8101-FA65-3987-2835CFB6657B}"/>
              </a:ext>
            </a:extLst>
          </p:cNvPr>
          <p:cNvSpPr/>
          <p:nvPr/>
        </p:nvSpPr>
        <p:spPr>
          <a:xfrm>
            <a:off x="3738892" y="5629545"/>
            <a:ext cx="544749" cy="194554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7456791-985B-B43A-2725-A2FA41EE1D60}"/>
              </a:ext>
            </a:extLst>
          </p:cNvPr>
          <p:cNvSpPr/>
          <p:nvPr/>
        </p:nvSpPr>
        <p:spPr>
          <a:xfrm>
            <a:off x="6606789" y="4095816"/>
            <a:ext cx="544749" cy="372923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967D2A6-EC2C-AC08-5B1D-6980691D0128}"/>
              </a:ext>
            </a:extLst>
          </p:cNvPr>
          <p:cNvSpPr/>
          <p:nvPr/>
        </p:nvSpPr>
        <p:spPr>
          <a:xfrm>
            <a:off x="7954962" y="5901232"/>
            <a:ext cx="573652" cy="305489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F3951AA-513B-0559-32A9-1DBE1B0E7DE4}"/>
              </a:ext>
            </a:extLst>
          </p:cNvPr>
          <p:cNvSpPr/>
          <p:nvPr/>
        </p:nvSpPr>
        <p:spPr>
          <a:xfrm>
            <a:off x="9823170" y="4076360"/>
            <a:ext cx="1198268" cy="253336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E79859-1BC8-F2F3-B0E2-6561B143071C}"/>
              </a:ext>
            </a:extLst>
          </p:cNvPr>
          <p:cNvSpPr txBox="1"/>
          <p:nvPr/>
        </p:nvSpPr>
        <p:spPr>
          <a:xfrm>
            <a:off x="382097" y="6294099"/>
            <a:ext cx="8896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After Georeferenced open online data check using  Map swipe tools </a:t>
            </a:r>
          </a:p>
          <a:p>
            <a:r>
              <a:rPr lang="en-US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CRS polynomial order: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https://docs.qgis.org/3.28/en/docs/user_manual/working_with_raster/georeferencer.html</a:t>
            </a:r>
            <a:endParaRPr lang="en-US" sz="1200" dirty="0">
              <a:solidFill>
                <a:srgbClr val="0563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F1D34F9-146E-B158-09F5-F447C55D7CF6}"/>
              </a:ext>
            </a:extLst>
          </p:cNvPr>
          <p:cNvSpPr/>
          <p:nvPr/>
        </p:nvSpPr>
        <p:spPr>
          <a:xfrm>
            <a:off x="9870063" y="4568727"/>
            <a:ext cx="1198268" cy="253336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D7A1583-FADB-098C-43F7-7F745DD0B8D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557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Toposheet/ Image georeferencing</a:t>
            </a:r>
            <a:endParaRPr lang="en-US" sz="9600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Indian National Center for Ocean Information Services">
            <a:extLst>
              <a:ext uri="{FF2B5EF4-FFF2-40B4-BE49-F238E27FC236}">
                <a16:creationId xmlns:a16="http://schemas.microsoft.com/office/drawing/2014/main" id="{05360481-26D6-7874-2588-6BF28B4A8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306" y="0"/>
            <a:ext cx="1450694" cy="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673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3166BB9-694A-4253-A39A-4A945010D49A}"/>
              </a:ext>
            </a:extLst>
          </p:cNvPr>
          <p:cNvGrpSpPr/>
          <p:nvPr/>
        </p:nvGrpSpPr>
        <p:grpSpPr>
          <a:xfrm>
            <a:off x="94621" y="762000"/>
            <a:ext cx="6339840" cy="5989320"/>
            <a:chOff x="899160" y="762000"/>
            <a:chExt cx="6339840" cy="5989320"/>
          </a:xfrm>
        </p:grpSpPr>
        <p:grpSp>
          <p:nvGrpSpPr>
            <p:cNvPr id="16" name="Group 15"/>
            <p:cNvGrpSpPr/>
            <p:nvPr/>
          </p:nvGrpSpPr>
          <p:grpSpPr>
            <a:xfrm>
              <a:off x="899160" y="762000"/>
              <a:ext cx="6339840" cy="5989320"/>
              <a:chOff x="899160" y="762000"/>
              <a:chExt cx="6339840" cy="598932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2"/>
              <a:srcRect r="27777" b="72222"/>
              <a:stretch/>
            </p:blipFill>
            <p:spPr bwMode="auto">
              <a:xfrm>
                <a:off x="899160" y="762000"/>
                <a:ext cx="6339840" cy="15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" name="Oval 5"/>
              <p:cNvSpPr/>
              <p:nvPr/>
            </p:nvSpPr>
            <p:spPr>
              <a:xfrm>
                <a:off x="1676400" y="1295400"/>
                <a:ext cx="762000" cy="152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352800" y="1447800"/>
                <a:ext cx="1295400" cy="152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524000" y="838200"/>
                <a:ext cx="457200" cy="2286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 rotWithShape="1">
              <a:blip r:embed="rId3"/>
              <a:srcRect r="13541" b="4000"/>
              <a:stretch/>
            </p:blipFill>
            <p:spPr bwMode="auto">
              <a:xfrm>
                <a:off x="914400" y="2362200"/>
                <a:ext cx="6324600" cy="4389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" name="Oval 9"/>
              <p:cNvSpPr/>
              <p:nvPr/>
            </p:nvSpPr>
            <p:spPr>
              <a:xfrm>
                <a:off x="6705600" y="3657600"/>
                <a:ext cx="457200" cy="2286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172200" y="5867400"/>
                <a:ext cx="533400" cy="2286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343400" y="6084332"/>
                <a:ext cx="685800" cy="304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295400" y="76200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371600" y="1230868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324600" y="601980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6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4ECBB2-DA29-422E-9102-576952468D67}"/>
                </a:ext>
              </a:extLst>
            </p:cNvPr>
            <p:cNvSpPr txBox="1"/>
            <p:nvPr/>
          </p:nvSpPr>
          <p:spPr>
            <a:xfrm>
              <a:off x="4038600" y="6096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4260CEE-EB95-4A00-B960-4A52DA819CD4}"/>
                </a:ext>
              </a:extLst>
            </p:cNvPr>
            <p:cNvSpPr txBox="1"/>
            <p:nvPr/>
          </p:nvSpPr>
          <p:spPr>
            <a:xfrm>
              <a:off x="6781800" y="38862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578F40-17F7-4F1A-97AF-98A9DE2CA87D}"/>
                </a:ext>
              </a:extLst>
            </p:cNvPr>
            <p:cNvSpPr txBox="1"/>
            <p:nvPr/>
          </p:nvSpPr>
          <p:spPr>
            <a:xfrm>
              <a:off x="3048000" y="1295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20" name="Rectangle 2">
            <a:extLst>
              <a:ext uri="{FF2B5EF4-FFF2-40B4-BE49-F238E27FC236}">
                <a16:creationId xmlns:a16="http://schemas.microsoft.com/office/drawing/2014/main" id="{5D18DF50-E128-4543-8636-46A471F1806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Raster data opening in QGIS: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142892-1CFF-4AD4-843E-DF69CB665406}"/>
              </a:ext>
            </a:extLst>
          </p:cNvPr>
          <p:cNvSpPr/>
          <p:nvPr/>
        </p:nvSpPr>
        <p:spPr>
          <a:xfrm>
            <a:off x="94621" y="762000"/>
            <a:ext cx="6339840" cy="1524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1A3E94-9CBC-4476-BDF0-4A6386B5E7B6}"/>
              </a:ext>
            </a:extLst>
          </p:cNvPr>
          <p:cNvSpPr/>
          <p:nvPr/>
        </p:nvSpPr>
        <p:spPr>
          <a:xfrm>
            <a:off x="94621" y="2362200"/>
            <a:ext cx="6339840" cy="43891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Indian National Center for Ocean Information Services">
            <a:extLst>
              <a:ext uri="{FF2B5EF4-FFF2-40B4-BE49-F238E27FC236}">
                <a16:creationId xmlns:a16="http://schemas.microsoft.com/office/drawing/2014/main" id="{25E642F5-4C9E-66FF-4CB5-36F17DDEF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306" y="0"/>
            <a:ext cx="1450694" cy="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A76E6E-6ECF-F9B8-0D41-202E0CBD08B9}"/>
              </a:ext>
            </a:extLst>
          </p:cNvPr>
          <p:cNvSpPr txBox="1"/>
          <p:nvPr/>
        </p:nvSpPr>
        <p:spPr>
          <a:xfrm>
            <a:off x="2173823" y="416516"/>
            <a:ext cx="1225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01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2B3FDC-5346-CA2C-0327-9E373FE108CA}"/>
              </a:ext>
            </a:extLst>
          </p:cNvPr>
          <p:cNvSpPr txBox="1"/>
          <p:nvPr/>
        </p:nvSpPr>
        <p:spPr>
          <a:xfrm>
            <a:off x="8682715" y="429033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02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82B8C5C-EB58-C73E-51D3-A90DF3C197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5092" y="3820366"/>
            <a:ext cx="5534526" cy="292608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5EBFD26-84F0-92D9-BF91-453227180C74}"/>
              </a:ext>
            </a:extLst>
          </p:cNvPr>
          <p:cNvSpPr txBox="1"/>
          <p:nvPr/>
        </p:nvSpPr>
        <p:spPr>
          <a:xfrm>
            <a:off x="6545038" y="1077817"/>
            <a:ext cx="56765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SCP tool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Band set,  click on Open a file 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browse and select bands  Open 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Add bands  to band set: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After the above step  click on select all bands click on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Add band to band set.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C57D134-0B95-52BD-9A54-B19BC2CEFC18}"/>
              </a:ext>
            </a:extLst>
          </p:cNvPr>
          <p:cNvSpPr/>
          <p:nvPr/>
        </p:nvSpPr>
        <p:spPr>
          <a:xfrm>
            <a:off x="6676222" y="4070866"/>
            <a:ext cx="550843" cy="1846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E61431F-90FC-8635-432F-C30C26AE1D1D}"/>
              </a:ext>
            </a:extLst>
          </p:cNvPr>
          <p:cNvSpPr/>
          <p:nvPr/>
        </p:nvSpPr>
        <p:spPr>
          <a:xfrm>
            <a:off x="11369554" y="4134739"/>
            <a:ext cx="429511" cy="1846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B2252A5-10D1-1597-E3A1-5C5D1A3F3DD3}"/>
              </a:ext>
            </a:extLst>
          </p:cNvPr>
          <p:cNvSpPr/>
          <p:nvPr/>
        </p:nvSpPr>
        <p:spPr>
          <a:xfrm>
            <a:off x="11621108" y="4760869"/>
            <a:ext cx="429511" cy="1846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069BC78-DC02-1B42-D17A-E107AF1E15A5}"/>
              </a:ext>
            </a:extLst>
          </p:cNvPr>
          <p:cNvSpPr/>
          <p:nvPr/>
        </p:nvSpPr>
        <p:spPr>
          <a:xfrm>
            <a:off x="11619271" y="4990388"/>
            <a:ext cx="429511" cy="1846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0734AE15-D6F2-7B24-0104-FD85D44D21DE}"/>
              </a:ext>
            </a:extLst>
          </p:cNvPr>
          <p:cNvSpPr txBox="1"/>
          <p:nvPr/>
        </p:nvSpPr>
        <p:spPr>
          <a:xfrm>
            <a:off x="7282148" y="400253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DC955D76-BE39-9A7A-01BA-0CF0AC0AE8F7}"/>
              </a:ext>
            </a:extLst>
          </p:cNvPr>
          <p:cNvSpPr txBox="1"/>
          <p:nvPr/>
        </p:nvSpPr>
        <p:spPr>
          <a:xfrm>
            <a:off x="11125203" y="405578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4E21F882-EAA5-3F6D-CA81-16F996F2D6E7}"/>
              </a:ext>
            </a:extLst>
          </p:cNvPr>
          <p:cNvSpPr txBox="1"/>
          <p:nvPr/>
        </p:nvSpPr>
        <p:spPr>
          <a:xfrm>
            <a:off x="11277603" y="4670892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028" name="TextBox 1027">
            <a:extLst>
              <a:ext uri="{FF2B5EF4-FFF2-40B4-BE49-F238E27FC236}">
                <a16:creationId xmlns:a16="http://schemas.microsoft.com/office/drawing/2014/main" id="{050D0909-4684-D537-0F9A-6F71FC2484FA}"/>
              </a:ext>
            </a:extLst>
          </p:cNvPr>
          <p:cNvSpPr txBox="1"/>
          <p:nvPr/>
        </p:nvSpPr>
        <p:spPr>
          <a:xfrm>
            <a:off x="11286782" y="491142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cxnSp>
        <p:nvCxnSpPr>
          <p:cNvPr id="1029" name="Straight Connector 1028">
            <a:extLst>
              <a:ext uri="{FF2B5EF4-FFF2-40B4-BE49-F238E27FC236}">
                <a16:creationId xmlns:a16="http://schemas.microsoft.com/office/drawing/2014/main" id="{6D0282A1-3E7E-1F2D-C7D9-F2446C9C177E}"/>
              </a:ext>
            </a:extLst>
          </p:cNvPr>
          <p:cNvCxnSpPr/>
          <p:nvPr/>
        </p:nvCxnSpPr>
        <p:spPr>
          <a:xfrm>
            <a:off x="6519525" y="594208"/>
            <a:ext cx="0" cy="62106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>
            <a:extLst>
              <a:ext uri="{FF2B5EF4-FFF2-40B4-BE49-F238E27FC236}">
                <a16:creationId xmlns:a16="http://schemas.microsoft.com/office/drawing/2014/main" id="{D6F26F98-DE35-47BB-B839-4EDCD17F766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4191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Adding data to multiple band sets: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-67347" y="506351"/>
            <a:ext cx="7333478" cy="4745271"/>
            <a:chOff x="609600" y="454223"/>
            <a:chExt cx="7333478" cy="5565577"/>
          </a:xfrm>
        </p:grpSpPr>
        <p:grpSp>
          <p:nvGrpSpPr>
            <p:cNvPr id="12" name="Group 11"/>
            <p:cNvGrpSpPr/>
            <p:nvPr/>
          </p:nvGrpSpPr>
          <p:grpSpPr>
            <a:xfrm>
              <a:off x="932678" y="826650"/>
              <a:ext cx="7010400" cy="5193150"/>
              <a:chOff x="932678" y="369450"/>
              <a:chExt cx="7010400" cy="5193150"/>
            </a:xfrm>
          </p:grpSpPr>
          <p:pic>
            <p:nvPicPr>
              <p:cNvPr id="10242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r="4167" b="72000"/>
              <a:stretch>
                <a:fillRect/>
              </a:stretch>
            </p:blipFill>
            <p:spPr bwMode="auto">
              <a:xfrm>
                <a:off x="932678" y="369450"/>
                <a:ext cx="7010400" cy="1280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" name="Oval 4"/>
              <p:cNvSpPr/>
              <p:nvPr/>
            </p:nvSpPr>
            <p:spPr>
              <a:xfrm>
                <a:off x="3352800" y="609600"/>
                <a:ext cx="685800" cy="762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620000" y="2743200"/>
                <a:ext cx="304800" cy="304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7086600" y="5410200"/>
                <a:ext cx="457200" cy="152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Down Arrow 8"/>
              <p:cNvSpPr/>
              <p:nvPr/>
            </p:nvSpPr>
            <p:spPr>
              <a:xfrm>
                <a:off x="3962400" y="1676400"/>
                <a:ext cx="76200" cy="304800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Down Arrow 9"/>
              <p:cNvSpPr/>
              <p:nvPr/>
            </p:nvSpPr>
            <p:spPr>
              <a:xfrm>
                <a:off x="4191000" y="4038600"/>
                <a:ext cx="76200" cy="304800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09600" y="454223"/>
              <a:ext cx="49036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Go to SCP click on band set	SCP plugin window opens.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BFCA2C9-6983-4E3D-B5F1-549E38708E01}"/>
              </a:ext>
            </a:extLst>
          </p:cNvPr>
          <p:cNvSpPr/>
          <p:nvPr/>
        </p:nvSpPr>
        <p:spPr>
          <a:xfrm>
            <a:off x="3666453" y="1743299"/>
            <a:ext cx="2971800" cy="374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66A68E-8139-4DB4-913D-D8A3099A16BE}"/>
              </a:ext>
            </a:extLst>
          </p:cNvPr>
          <p:cNvSpPr/>
          <p:nvPr/>
        </p:nvSpPr>
        <p:spPr>
          <a:xfrm>
            <a:off x="3590253" y="1678330"/>
            <a:ext cx="3849645" cy="446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band data not added to QGIS window click on open file 	 Browse the image file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F9CDD310-6B15-4F6C-AADF-06F1D599A7D2}"/>
              </a:ext>
            </a:extLst>
          </p:cNvPr>
          <p:cNvSpPr/>
          <p:nvPr/>
        </p:nvSpPr>
        <p:spPr>
          <a:xfrm>
            <a:off x="6790653" y="2141792"/>
            <a:ext cx="152400" cy="44610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A92286-D51E-4E77-B0FC-F3F5E7CC1EA6}"/>
              </a:ext>
            </a:extLst>
          </p:cNvPr>
          <p:cNvSpPr/>
          <p:nvPr/>
        </p:nvSpPr>
        <p:spPr>
          <a:xfrm>
            <a:off x="6714453" y="2605254"/>
            <a:ext cx="304800" cy="2425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9B6F983-71DC-48A5-AF44-A23043B3A637}"/>
              </a:ext>
            </a:extLst>
          </p:cNvPr>
          <p:cNvCxnSpPr/>
          <p:nvPr/>
        </p:nvCxnSpPr>
        <p:spPr>
          <a:xfrm>
            <a:off x="4339853" y="2003175"/>
            <a:ext cx="2682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10AD188-805F-4A40-AC78-0F41B46AC0D9}"/>
              </a:ext>
            </a:extLst>
          </p:cNvPr>
          <p:cNvSpPr txBox="1"/>
          <p:nvPr/>
        </p:nvSpPr>
        <p:spPr>
          <a:xfrm>
            <a:off x="3288567" y="898703"/>
            <a:ext cx="301686" cy="3148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B751983-0ACB-4D71-8BA0-731CDBB12BBE}"/>
              </a:ext>
            </a:extLst>
          </p:cNvPr>
          <p:cNvSpPr/>
          <p:nvPr/>
        </p:nvSpPr>
        <p:spPr>
          <a:xfrm>
            <a:off x="2599653" y="898703"/>
            <a:ext cx="271359" cy="1169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6D1A40-B951-4362-9D28-BCDE7BD7BE12}"/>
              </a:ext>
            </a:extLst>
          </p:cNvPr>
          <p:cNvSpPr txBox="1"/>
          <p:nvPr/>
        </p:nvSpPr>
        <p:spPr>
          <a:xfrm>
            <a:off x="2294853" y="778713"/>
            <a:ext cx="301686" cy="3148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BA8B34-AEF8-41A6-8EAE-6D4CC3F0F21C}"/>
              </a:ext>
            </a:extLst>
          </p:cNvPr>
          <p:cNvSpPr txBox="1"/>
          <p:nvPr/>
        </p:nvSpPr>
        <p:spPr>
          <a:xfrm>
            <a:off x="6412767" y="2597843"/>
            <a:ext cx="301686" cy="3148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79F62C-A2A0-4338-A776-B038A96DC823}"/>
              </a:ext>
            </a:extLst>
          </p:cNvPr>
          <p:cNvSpPr txBox="1"/>
          <p:nvPr/>
        </p:nvSpPr>
        <p:spPr>
          <a:xfrm>
            <a:off x="6641367" y="2847771"/>
            <a:ext cx="301686" cy="3148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FF11F9-A73E-4B37-8F3B-F02865C5D5B0}"/>
              </a:ext>
            </a:extLst>
          </p:cNvPr>
          <p:cNvSpPr txBox="1"/>
          <p:nvPr/>
        </p:nvSpPr>
        <p:spPr>
          <a:xfrm>
            <a:off x="4047453" y="3822305"/>
            <a:ext cx="2911374" cy="446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select the bands which you want</a:t>
            </a: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create band set or select all bands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C75260-2D34-4D98-9ADC-7124808D79B3}"/>
              </a:ext>
            </a:extLst>
          </p:cNvPr>
          <p:cNvSpPr/>
          <p:nvPr/>
        </p:nvSpPr>
        <p:spPr>
          <a:xfrm>
            <a:off x="4047453" y="3830985"/>
            <a:ext cx="2819400" cy="4461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0B8192C-878F-4656-A402-253E1123BF96}"/>
              </a:ext>
            </a:extLst>
          </p:cNvPr>
          <p:cNvSpPr/>
          <p:nvPr/>
        </p:nvSpPr>
        <p:spPr>
          <a:xfrm>
            <a:off x="1380453" y="4796839"/>
            <a:ext cx="2133600" cy="509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B38BFDB-4161-4DF0-9B7D-651F765CB968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3133053" y="4054036"/>
            <a:ext cx="914400" cy="8077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9591460-AADF-4842-8EB4-A7E1F1AEA5E9}"/>
              </a:ext>
            </a:extLst>
          </p:cNvPr>
          <p:cNvSpPr txBox="1"/>
          <p:nvPr/>
        </p:nvSpPr>
        <p:spPr>
          <a:xfrm>
            <a:off x="3590253" y="4861808"/>
            <a:ext cx="301686" cy="3148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3D269C-99A5-471F-AB42-BF2450C1B1DB}"/>
              </a:ext>
            </a:extLst>
          </p:cNvPr>
          <p:cNvSpPr txBox="1"/>
          <p:nvPr/>
        </p:nvSpPr>
        <p:spPr>
          <a:xfrm>
            <a:off x="6869967" y="5001694"/>
            <a:ext cx="301686" cy="3148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F07964-7598-48C4-8E26-34E5FB83AB03}"/>
              </a:ext>
            </a:extLst>
          </p:cNvPr>
          <p:cNvSpPr/>
          <p:nvPr/>
        </p:nvSpPr>
        <p:spPr>
          <a:xfrm>
            <a:off x="3514053" y="1678330"/>
            <a:ext cx="3657600" cy="4461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ight Arrow 5">
            <a:extLst>
              <a:ext uri="{FF2B5EF4-FFF2-40B4-BE49-F238E27FC236}">
                <a16:creationId xmlns:a16="http://schemas.microsoft.com/office/drawing/2014/main" id="{2C28F858-70B3-4CAA-8E04-A94073A93367}"/>
              </a:ext>
            </a:extLst>
          </p:cNvPr>
          <p:cNvSpPr/>
          <p:nvPr/>
        </p:nvSpPr>
        <p:spPr>
          <a:xfrm flipV="1">
            <a:off x="2294853" y="638826"/>
            <a:ext cx="381000" cy="3898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Indian National Center for Ocean Information Services">
            <a:extLst>
              <a:ext uri="{FF2B5EF4-FFF2-40B4-BE49-F238E27FC236}">
                <a16:creationId xmlns:a16="http://schemas.microsoft.com/office/drawing/2014/main" id="{C1F79241-08B9-671F-E0F9-0127A1192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306" y="0"/>
            <a:ext cx="1450694" cy="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01E0573-3042-9AA2-6A33-10738464A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5" y="1327607"/>
            <a:ext cx="8475643" cy="54864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C20E6EA-2934-B1EB-3C3A-1D4978626592}"/>
              </a:ext>
            </a:extLst>
          </p:cNvPr>
          <p:cNvSpPr txBox="1"/>
          <p:nvPr/>
        </p:nvSpPr>
        <p:spPr>
          <a:xfrm>
            <a:off x="8527304" y="763998"/>
            <a:ext cx="377526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last slide, one band set is created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we want to create more band sets and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different bands to them. 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new band set and add bands: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Clock on add a new band set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and select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that new band to Add bands to that band set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select Bands and click on add bands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 band set.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Add or remove bands from the band set: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select bands in the band set to remove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For that band, click on the delete row.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 remove all bands from band set click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on reset.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Select band set  and select bands in single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band and click on add bands to band set.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5E43442-EF79-3984-4201-63CC48DB8D8A}"/>
              </a:ext>
            </a:extLst>
          </p:cNvPr>
          <p:cNvSpPr/>
          <p:nvPr/>
        </p:nvSpPr>
        <p:spPr>
          <a:xfrm>
            <a:off x="7899989" y="4277088"/>
            <a:ext cx="382772" cy="2736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19D891C-4FCA-8162-108E-9B9EF554F358}"/>
              </a:ext>
            </a:extLst>
          </p:cNvPr>
          <p:cNvSpPr/>
          <p:nvPr/>
        </p:nvSpPr>
        <p:spPr>
          <a:xfrm>
            <a:off x="3540638" y="4141848"/>
            <a:ext cx="976421" cy="3582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8C5D93C-FCD9-4C01-22C3-78E9B4B8C3FF}"/>
              </a:ext>
            </a:extLst>
          </p:cNvPr>
          <p:cNvSpPr/>
          <p:nvPr/>
        </p:nvSpPr>
        <p:spPr>
          <a:xfrm>
            <a:off x="2753833" y="5170722"/>
            <a:ext cx="4686065" cy="259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5FAC47A-1E04-733A-9818-E260696E6F8C}"/>
              </a:ext>
            </a:extLst>
          </p:cNvPr>
          <p:cNvSpPr/>
          <p:nvPr/>
        </p:nvSpPr>
        <p:spPr>
          <a:xfrm>
            <a:off x="7889356" y="5358808"/>
            <a:ext cx="382772" cy="2314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CCC21A9-0169-0FFB-F14D-B8CB9778924F}"/>
              </a:ext>
            </a:extLst>
          </p:cNvPr>
          <p:cNvSpPr/>
          <p:nvPr/>
        </p:nvSpPr>
        <p:spPr>
          <a:xfrm>
            <a:off x="2384478" y="3372170"/>
            <a:ext cx="2911374" cy="546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B56D1C1-4D25-1E59-6F26-E858AAB10EB1}"/>
              </a:ext>
            </a:extLst>
          </p:cNvPr>
          <p:cNvSpPr/>
          <p:nvPr/>
        </p:nvSpPr>
        <p:spPr>
          <a:xfrm>
            <a:off x="7899989" y="3508744"/>
            <a:ext cx="437969" cy="3222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C503FAA-1F83-A946-0060-913D2153B122}"/>
              </a:ext>
            </a:extLst>
          </p:cNvPr>
          <p:cNvSpPr txBox="1"/>
          <p:nvPr/>
        </p:nvSpPr>
        <p:spPr>
          <a:xfrm>
            <a:off x="7577330" y="421211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4D245C7-18A7-41FF-C853-6A5B7628A668}"/>
              </a:ext>
            </a:extLst>
          </p:cNvPr>
          <p:cNvSpPr txBox="1"/>
          <p:nvPr/>
        </p:nvSpPr>
        <p:spPr>
          <a:xfrm>
            <a:off x="4486793" y="415186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D0B7966-F329-3BEC-1414-DC15103CF8B9}"/>
              </a:ext>
            </a:extLst>
          </p:cNvPr>
          <p:cNvSpPr txBox="1"/>
          <p:nvPr/>
        </p:nvSpPr>
        <p:spPr>
          <a:xfrm>
            <a:off x="5309444" y="342962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A12536-F54A-3F31-CDA7-6D2DA21CE95C}"/>
              </a:ext>
            </a:extLst>
          </p:cNvPr>
          <p:cNvSpPr txBox="1"/>
          <p:nvPr/>
        </p:nvSpPr>
        <p:spPr>
          <a:xfrm>
            <a:off x="7655365" y="34867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51D8687-31A5-2D4F-5762-F7E7F680FB1C}"/>
              </a:ext>
            </a:extLst>
          </p:cNvPr>
          <p:cNvSpPr/>
          <p:nvPr/>
        </p:nvSpPr>
        <p:spPr>
          <a:xfrm>
            <a:off x="2735332" y="4194438"/>
            <a:ext cx="662229" cy="3267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A411712-909B-5155-2D3F-DD28A3FC68EE}"/>
              </a:ext>
            </a:extLst>
          </p:cNvPr>
          <p:cNvSpPr txBox="1"/>
          <p:nvPr/>
        </p:nvSpPr>
        <p:spPr>
          <a:xfrm>
            <a:off x="2491411" y="416604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665E230-49ED-DEB6-A777-85A1A8B58826}"/>
              </a:ext>
            </a:extLst>
          </p:cNvPr>
          <p:cNvSpPr txBox="1"/>
          <p:nvPr/>
        </p:nvSpPr>
        <p:spPr>
          <a:xfrm>
            <a:off x="2494953" y="51265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08FCB07-D701-A03D-ACB5-5ADFE73C02BB}"/>
              </a:ext>
            </a:extLst>
          </p:cNvPr>
          <p:cNvSpPr txBox="1"/>
          <p:nvPr/>
        </p:nvSpPr>
        <p:spPr>
          <a:xfrm>
            <a:off x="7623410" y="53108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CDE0663-78FF-8AA0-B69A-D3B7BBB9EEF0}"/>
              </a:ext>
            </a:extLst>
          </p:cNvPr>
          <p:cNvSpPr txBox="1"/>
          <p:nvPr/>
        </p:nvSpPr>
        <p:spPr>
          <a:xfrm>
            <a:off x="7595052" y="56014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234BCBA-173F-2DB8-75FD-FB7D2C8DC971}"/>
              </a:ext>
            </a:extLst>
          </p:cNvPr>
          <p:cNvSpPr/>
          <p:nvPr/>
        </p:nvSpPr>
        <p:spPr>
          <a:xfrm>
            <a:off x="7903531" y="5617848"/>
            <a:ext cx="382772" cy="2314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26029</TotalTime>
  <Words>3245</Words>
  <Application>Microsoft Office PowerPoint</Application>
  <PresentationFormat>Widescreen</PresentationFormat>
  <Paragraphs>358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Shiva Kumar. H</dc:creator>
  <cp:lastModifiedBy>Shiva Kumar. H</cp:lastModifiedBy>
  <cp:revision>103</cp:revision>
  <dcterms:created xsi:type="dcterms:W3CDTF">2023-04-01T17:27:09Z</dcterms:created>
  <dcterms:modified xsi:type="dcterms:W3CDTF">2024-11-25T07:03:11Z</dcterms:modified>
</cp:coreProperties>
</file>