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4" r:id="rId2"/>
    <p:sldId id="257" r:id="rId3"/>
    <p:sldId id="258" r:id="rId4"/>
    <p:sldId id="259" r:id="rId5"/>
    <p:sldId id="345" r:id="rId6"/>
    <p:sldId id="347" r:id="rId7"/>
    <p:sldId id="350" r:id="rId8"/>
    <p:sldId id="348" r:id="rId9"/>
    <p:sldId id="268" r:id="rId10"/>
    <p:sldId id="284" r:id="rId11"/>
    <p:sldId id="286" r:id="rId12"/>
    <p:sldId id="287" r:id="rId13"/>
    <p:sldId id="262" r:id="rId14"/>
    <p:sldId id="263" r:id="rId15"/>
    <p:sldId id="264" r:id="rId16"/>
    <p:sldId id="351" r:id="rId17"/>
    <p:sldId id="352" r:id="rId18"/>
    <p:sldId id="353" r:id="rId19"/>
    <p:sldId id="354" r:id="rId20"/>
    <p:sldId id="355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EC00A-4A99-46CC-B631-2068027DEFAB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E2F6E-7DEB-4AF0-86D1-3983F6B32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98E5-CE34-4CA9-B2A2-25F9D241295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1C71-E16D-C912-0EB4-773C6BDFC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A8CF70-9C2C-A4EC-A9E0-F12C3418A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437FE-1B91-D96E-46CE-A856F5D27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655B-0363-4552-9E0C-51587C7730E6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ACAE6-4EA7-2BD7-30EB-7C73A4873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55A9D-BFF8-97B2-130D-5F51FD59D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DE93-22B2-450D-8C6D-34B965F9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177B1-56A4-722E-E182-50038AF6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ACB99-918B-BF4C-8B79-CC0C4EE35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BE600-4AC1-C82C-0333-2F2AE252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655B-0363-4552-9E0C-51587C7730E6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89B98-307C-CF76-77C8-F0A83E56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4E402-C509-F276-E94E-68FEE9EA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DE93-22B2-450D-8C6D-34B965F9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8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6D4FEA-8EBC-CAF7-4EEA-9999A0427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BF203-8D34-A6E8-F849-6F46B18D3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7F9F0-0EE2-5267-9482-F49099D10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655B-0363-4552-9E0C-51587C7730E6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0C386-109B-D4AB-ADD1-3218EC3A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65B69-26A3-80EF-EFA8-244CF85A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DE93-22B2-450D-8C6D-34B965F9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3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EA20-5E92-87A1-7D6C-39509A07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C290A-21B3-9754-3240-B971F380B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1BD61-7426-B52E-7B81-FA2841B7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655B-0363-4552-9E0C-51587C7730E6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BAAC7-E636-E2A5-00C7-CB37A524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9FF14-9171-700E-B165-95578062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DE93-22B2-450D-8C6D-34B965F9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6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DD1A-3D3E-7047-64BE-B4FCF87F0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00288-E6D1-EC09-4A48-C7708BFC2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55F81-26ED-2592-A6B2-CE93FA06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655B-0363-4552-9E0C-51587C7730E6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05184-190A-8DE5-1BCB-BD181E1D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989ED-BC3E-751D-BB72-6ADD1B0FD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DE93-22B2-450D-8C6D-34B965F9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3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A7548-79F1-2178-F65C-728B715A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CF3FC-C729-A13B-E953-AE435882E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022CE-1042-B3CD-C8F0-5D43670F4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82C2D-DFD2-0C49-53BD-5DF564A2C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655B-0363-4552-9E0C-51587C7730E6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6CD45-2D67-4F85-63BC-5998549A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E148A-E3D3-1B2D-F019-981CDAD4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DE93-22B2-450D-8C6D-34B965F9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5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AEC0E-A232-493A-8AD4-4103A2DAE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EF79D-6822-CAE3-E422-1D7786C10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6D6B2-84AF-F5AC-95EF-B8B5FA9FF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32100-1FCF-E894-022F-2353D8F65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7F94EF-23CC-CF90-C9D9-6C00CBB48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625A64-D78A-B337-5953-36F27AC7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655B-0363-4552-9E0C-51587C7730E6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7B1958-B3D4-FC6D-E446-4468BAD4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F90BB-0D79-ACB9-405D-EC5ACB06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DE93-22B2-450D-8C6D-34B965F9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6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1348-7006-9015-839A-4A0E7DE4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EFC9B-3331-548A-0EFE-50EF101A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655B-0363-4552-9E0C-51587C7730E6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5B40E5-1868-82D1-DE38-D207C0E8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C31EF-7C2A-A7AB-8A73-2A38327B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DE93-22B2-450D-8C6D-34B965F9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2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4B9482-55FC-14EA-E2E4-784FDB65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655B-0363-4552-9E0C-51587C7730E6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8E090-E20C-07A6-09A4-3EA560754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991FA-F9C0-44EF-BCA3-C0B940ED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DE93-22B2-450D-8C6D-34B965F9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6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6DF5-0FA7-CCB7-9F84-C6A4AECC0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95767-CD1A-D2B5-A415-017815B3E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49454-823B-A235-0243-45421ECC0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62855-F4A2-0ED2-9604-D6D34443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655B-0363-4552-9E0C-51587C7730E6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E1015-6F57-326A-9B60-C0FBC43F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280FB-07B1-F2AB-9922-49617623D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DE93-22B2-450D-8C6D-34B965F9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2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918A1-9AB2-D2B7-1868-DC852BE0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895478-5CF0-78D3-BD7B-3C10BEB9B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2AA98-B4BA-4139-4FAF-C5140D9AA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75624-DD1B-D886-FDE6-B86EA6EAA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655B-0363-4552-9E0C-51587C7730E6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845CC-4F5A-61EF-A140-0FB4BBED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E08C3-A861-9C5F-8732-AC0B3F59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DE93-22B2-450D-8C6D-34B965F9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9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0F3B7C-9F56-157A-0163-EB14348D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7BE28-5F08-2860-3809-CBA18EEB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BB015-61BB-5B72-F57C-60806DB75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F655B-0363-4552-9E0C-51587C7730E6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BB767-3737-304D-7EC9-AF3F08149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B21CD-0151-211A-CBDD-22E556CE0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ADE93-22B2-450D-8C6D-34B965F90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6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miautomaticclassificationmanual.readthedocs.io/en/latest/faq.html?fbclid=IwAR2zxlsF4gqQw8D5f8RM3bRiSZFu6hnsDKbnc_B0aPxzLXxePkbbjTd7m2s#can-i-use-the-previous-version-7-of-scp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wxtide32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ugins.qgis.org/plugins/" TargetMode="External"/><Relationship Id="rId5" Type="http://schemas.openxmlformats.org/officeDocument/2006/relationships/hyperlink" Target="https://www.usgs.gov/landsat-missions/landsat-science-products" TargetMode="External"/><Relationship Id="rId4" Type="http://schemas.openxmlformats.org/officeDocument/2006/relationships/hyperlink" Target="https://www.usgs.gov/landsat-missions/landsat-collection-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arthexplorer.usgs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87B1335-B2F1-4DC1-8E96-3274C26E277A}"/>
              </a:ext>
            </a:extLst>
          </p:cNvPr>
          <p:cNvSpPr>
            <a:spLocks noGrp="1"/>
          </p:cNvSpPr>
          <p:nvPr/>
        </p:nvSpPr>
        <p:spPr>
          <a:xfrm>
            <a:off x="2325511" y="12134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Shoreline Extraction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490B740-A6BD-4110-95B7-43B4818C1828}"/>
              </a:ext>
            </a:extLst>
          </p:cNvPr>
          <p:cNvSpPr>
            <a:spLocks noGrp="1"/>
          </p:cNvSpPr>
          <p:nvPr/>
        </p:nvSpPr>
        <p:spPr>
          <a:xfrm>
            <a:off x="2895600" y="281910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Shiva Kumar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hs.kumar-p@incois.gov.in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673533-B2C5-4894-A68E-EA95DB962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5511" y="4372193"/>
            <a:ext cx="765668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ITCOOcean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Training Program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on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Coastal Vulnerability Mapping and Analysis using QGIS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Organized by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International Training Center for Operational Oceanography (ITCOO)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INCOIS, Hyderabad, India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incois_logo.gif">
            <a:extLst>
              <a:ext uri="{FF2B5EF4-FFF2-40B4-BE49-F238E27FC236}">
                <a16:creationId xmlns:a16="http://schemas.microsoft.com/office/drawing/2014/main" id="{EA94C8E7-235B-4EE8-A4F6-441DE28458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2200" y="198109"/>
            <a:ext cx="1905000" cy="5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0E431B-A9D8-DECD-5110-A9606E75E3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54" b="13040"/>
          <a:stretch/>
        </p:blipFill>
        <p:spPr>
          <a:xfrm>
            <a:off x="80461" y="198109"/>
            <a:ext cx="3552825" cy="97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0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A92C7B7-14E0-4542-B66C-7F123648ACA9}"/>
              </a:ext>
            </a:extLst>
          </p:cNvPr>
          <p:cNvGrpSpPr/>
          <p:nvPr/>
        </p:nvGrpSpPr>
        <p:grpSpPr>
          <a:xfrm>
            <a:off x="698200" y="609600"/>
            <a:ext cx="9785498" cy="6244074"/>
            <a:chOff x="152400" y="609600"/>
            <a:chExt cx="8734526" cy="557345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D485713-507F-48DE-8940-447A8255970B}"/>
                </a:ext>
              </a:extLst>
            </p:cNvPr>
            <p:cNvGrpSpPr/>
            <p:nvPr/>
          </p:nvGrpSpPr>
          <p:grpSpPr>
            <a:xfrm>
              <a:off x="152400" y="1066800"/>
              <a:ext cx="8734526" cy="5116254"/>
              <a:chOff x="152400" y="1066800"/>
              <a:chExt cx="8734526" cy="511625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2FCC8F9-2DF3-423E-99EB-C41C352289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9167" t="20371" r="17135" b="15926"/>
              <a:stretch/>
            </p:blipFill>
            <p:spPr>
              <a:xfrm>
                <a:off x="3657599" y="2693371"/>
                <a:ext cx="5229326" cy="3489683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9541D20-B773-4771-B04A-E3FF0E7EC6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3084" b="76010"/>
              <a:stretch/>
            </p:blipFill>
            <p:spPr>
              <a:xfrm>
                <a:off x="152400" y="1066800"/>
                <a:ext cx="8734526" cy="1538704"/>
              </a:xfrm>
              <a:prstGeom prst="rect">
                <a:avLst/>
              </a:prstGeom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841EA84-B18C-4D21-9027-2D59264A020E}"/>
                  </a:ext>
                </a:extLst>
              </p:cNvPr>
              <p:cNvSpPr/>
              <p:nvPr/>
            </p:nvSpPr>
            <p:spPr>
              <a:xfrm>
                <a:off x="990600" y="1219200"/>
                <a:ext cx="457200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65BD707-22F7-4E2A-8E01-D1135D60B427}"/>
                  </a:ext>
                </a:extLst>
              </p:cNvPr>
              <p:cNvSpPr/>
              <p:nvPr/>
            </p:nvSpPr>
            <p:spPr>
              <a:xfrm>
                <a:off x="1143000" y="1524000"/>
                <a:ext cx="838200" cy="228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273E5DD-2B0E-4F14-A58E-3622AB9F3056}"/>
                  </a:ext>
                </a:extLst>
              </p:cNvPr>
              <p:cNvSpPr/>
              <p:nvPr/>
            </p:nvSpPr>
            <p:spPr>
              <a:xfrm>
                <a:off x="3429000" y="1600200"/>
                <a:ext cx="11430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CC6E851-5234-4DDC-8919-98329633B5B9}"/>
                  </a:ext>
                </a:extLst>
              </p:cNvPr>
              <p:cNvSpPr/>
              <p:nvPr/>
            </p:nvSpPr>
            <p:spPr>
              <a:xfrm>
                <a:off x="4953000" y="2895600"/>
                <a:ext cx="1143000" cy="17877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001970E-8490-4D05-B578-8EBEEE70EEE9}"/>
                  </a:ext>
                </a:extLst>
              </p:cNvPr>
              <p:cNvSpPr/>
              <p:nvPr/>
            </p:nvSpPr>
            <p:spPr>
              <a:xfrm>
                <a:off x="4953000" y="3276600"/>
                <a:ext cx="609600" cy="17877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7E24CD3-70FF-4C25-B450-8498C57BECEF}"/>
                  </a:ext>
                </a:extLst>
              </p:cNvPr>
              <p:cNvSpPr/>
              <p:nvPr/>
            </p:nvSpPr>
            <p:spPr>
              <a:xfrm>
                <a:off x="4953000" y="3581400"/>
                <a:ext cx="1371600" cy="20222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0D7E66F-AF8C-4DC8-8571-2D98A751E7B2}"/>
                  </a:ext>
                </a:extLst>
              </p:cNvPr>
              <p:cNvSpPr/>
              <p:nvPr/>
            </p:nvSpPr>
            <p:spPr>
              <a:xfrm>
                <a:off x="3962400" y="3886200"/>
                <a:ext cx="457200" cy="228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9CD7438-BA41-4E70-8524-4863CEEE2AA9}"/>
                  </a:ext>
                </a:extLst>
              </p:cNvPr>
              <p:cNvSpPr/>
              <p:nvPr/>
            </p:nvSpPr>
            <p:spPr>
              <a:xfrm>
                <a:off x="3962400" y="4267200"/>
                <a:ext cx="457200" cy="228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5301B8A-612A-40E9-A50E-E104F30C454C}"/>
                  </a:ext>
                </a:extLst>
              </p:cNvPr>
              <p:cNvSpPr/>
              <p:nvPr/>
            </p:nvSpPr>
            <p:spPr>
              <a:xfrm>
                <a:off x="4953000" y="4443058"/>
                <a:ext cx="914400" cy="228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2032332-AB10-4FB9-BA6C-58BCE29D8BC1}"/>
                  </a:ext>
                </a:extLst>
              </p:cNvPr>
              <p:cNvSpPr/>
              <p:nvPr/>
            </p:nvSpPr>
            <p:spPr>
              <a:xfrm>
                <a:off x="7315200" y="5867400"/>
                <a:ext cx="533400" cy="228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589308B-D51A-4022-9F8A-A7D07920BE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74634" b="80794"/>
              <a:stretch/>
            </p:blipFill>
            <p:spPr>
              <a:xfrm>
                <a:off x="804793" y="4287798"/>
                <a:ext cx="2319407" cy="987862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5FBB25F-BD07-4457-ADF2-35B66BEE2964}"/>
                  </a:ext>
                </a:extLst>
              </p:cNvPr>
              <p:cNvSpPr txBox="1"/>
              <p:nvPr/>
            </p:nvSpPr>
            <p:spPr>
              <a:xfrm>
                <a:off x="685800" y="10668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F4C5DF-33D5-49FC-9560-9421C7D0E846}"/>
                  </a:ext>
                </a:extLst>
              </p:cNvPr>
              <p:cNvSpPr txBox="1"/>
              <p:nvPr/>
            </p:nvSpPr>
            <p:spPr>
              <a:xfrm>
                <a:off x="4572000" y="157613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FC8DA6-5649-44E2-AC18-2FE86BD71AA2}"/>
                  </a:ext>
                </a:extLst>
              </p:cNvPr>
              <p:cNvSpPr txBox="1"/>
              <p:nvPr/>
            </p:nvSpPr>
            <p:spPr>
              <a:xfrm>
                <a:off x="1981200" y="14594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7E153D9-4C57-4070-99A5-FF8B940F7EF6}"/>
                  </a:ext>
                </a:extLst>
              </p:cNvPr>
              <p:cNvSpPr txBox="1"/>
              <p:nvPr/>
            </p:nvSpPr>
            <p:spPr>
              <a:xfrm>
                <a:off x="4648200" y="2831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F3AD7B-331D-4597-9170-CC20C24BA960}"/>
                  </a:ext>
                </a:extLst>
              </p:cNvPr>
              <p:cNvSpPr txBox="1"/>
              <p:nvPr/>
            </p:nvSpPr>
            <p:spPr>
              <a:xfrm>
                <a:off x="5562600" y="3124200"/>
                <a:ext cx="3007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5C8DE0-EF88-4E14-A258-0A1E352BF078}"/>
                  </a:ext>
                </a:extLst>
              </p:cNvPr>
              <p:cNvSpPr txBox="1"/>
              <p:nvPr/>
            </p:nvSpPr>
            <p:spPr>
              <a:xfrm>
                <a:off x="6328611" y="3440668"/>
                <a:ext cx="3007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B4D94E3-88AD-4FE0-8717-CFF7C651F17A}"/>
                  </a:ext>
                </a:extLst>
              </p:cNvPr>
              <p:cNvSpPr txBox="1"/>
              <p:nvPr/>
            </p:nvSpPr>
            <p:spPr>
              <a:xfrm>
                <a:off x="4495800" y="3821668"/>
                <a:ext cx="3007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7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689170-7680-43AD-8743-C878DE5959E6}"/>
                  </a:ext>
                </a:extLst>
              </p:cNvPr>
              <p:cNvSpPr txBox="1"/>
              <p:nvPr/>
            </p:nvSpPr>
            <p:spPr>
              <a:xfrm>
                <a:off x="4419600" y="4202668"/>
                <a:ext cx="3007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8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B5CB772-639B-4F58-8164-11E92CDAD12B}"/>
                  </a:ext>
                </a:extLst>
              </p:cNvPr>
              <p:cNvSpPr txBox="1"/>
              <p:nvPr/>
            </p:nvSpPr>
            <p:spPr>
              <a:xfrm>
                <a:off x="5871411" y="4355068"/>
                <a:ext cx="3007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9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4B7A31-1E73-4CA9-9191-684F13143B96}"/>
                  </a:ext>
                </a:extLst>
              </p:cNvPr>
              <p:cNvSpPr txBox="1"/>
              <p:nvPr/>
            </p:nvSpPr>
            <p:spPr>
              <a:xfrm>
                <a:off x="6858000" y="579120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10</a:t>
                </a:r>
              </a:p>
            </p:txBody>
          </p:sp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CB7BE45A-C9E2-4DCE-B4F3-F337933B0FF9}"/>
                  </a:ext>
                </a:extLst>
              </p:cNvPr>
              <p:cNvSpPr/>
              <p:nvPr/>
            </p:nvSpPr>
            <p:spPr>
              <a:xfrm>
                <a:off x="225485" y="3276600"/>
                <a:ext cx="2175661" cy="838200"/>
              </a:xfrm>
              <a:prstGeom prst="wedgeRoundRectCallout">
                <a:avLst>
                  <a:gd name="adj1" fmla="val 1563"/>
                  <a:gd name="adj2" fmla="val 127914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 click on create new shape file icon</a:t>
                </a:r>
              </a:p>
              <a:p>
                <a:pPr algn="ctr"/>
                <a:endParaRPr lang="en-US" dirty="0"/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B5103FF-BE40-41ED-9874-561D5CE4B479}"/>
                </a:ext>
              </a:extLst>
            </p:cNvPr>
            <p:cNvSpPr/>
            <p:nvPr/>
          </p:nvSpPr>
          <p:spPr>
            <a:xfrm>
              <a:off x="8686800" y="2895600"/>
              <a:ext cx="200125" cy="1787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FD1013A-CD53-4456-9F08-93978215F9A4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 flipH="1" flipV="1">
              <a:off x="6138060" y="2971800"/>
              <a:ext cx="2548740" cy="131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B656D01-01A3-4EC9-AF20-53C5BF23EC2A}"/>
                </a:ext>
              </a:extLst>
            </p:cNvPr>
            <p:cNvSpPr txBox="1"/>
            <p:nvPr/>
          </p:nvSpPr>
          <p:spPr>
            <a:xfrm>
              <a:off x="304800" y="609600"/>
              <a:ext cx="5038270" cy="27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Go to layer	    Create Layer	       New shapefile Layer</a:t>
              </a:r>
            </a:p>
          </p:txBody>
        </p:sp>
        <p:sp>
          <p:nvSpPr>
            <p:cNvPr id="39" name="Right Arrow 5">
              <a:extLst>
                <a:ext uri="{FF2B5EF4-FFF2-40B4-BE49-F238E27FC236}">
                  <a16:creationId xmlns:a16="http://schemas.microsoft.com/office/drawing/2014/main" id="{2F81D60B-82DF-4E15-A72F-AE6C0970F6A3}"/>
                </a:ext>
              </a:extLst>
            </p:cNvPr>
            <p:cNvSpPr/>
            <p:nvPr/>
          </p:nvSpPr>
          <p:spPr>
            <a:xfrm flipV="1">
              <a:off x="1600200" y="767656"/>
              <a:ext cx="533400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5">
              <a:extLst>
                <a:ext uri="{FF2B5EF4-FFF2-40B4-BE49-F238E27FC236}">
                  <a16:creationId xmlns:a16="http://schemas.microsoft.com/office/drawing/2014/main" id="{30F1D9DF-EE72-4F96-BACC-DDE0BF4A759B}"/>
                </a:ext>
              </a:extLst>
            </p:cNvPr>
            <p:cNvSpPr/>
            <p:nvPr/>
          </p:nvSpPr>
          <p:spPr>
            <a:xfrm flipV="1">
              <a:off x="3352800" y="762000"/>
              <a:ext cx="533400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2">
            <a:extLst>
              <a:ext uri="{FF2B5EF4-FFF2-40B4-BE49-F238E27FC236}">
                <a16:creationId xmlns:a16="http://schemas.microsoft.com/office/drawing/2014/main" id="{9FE1431E-74D3-4691-A066-4914A8272F4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69528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Line Shapefile creation: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07F1CF-4D90-412C-B1FA-4EFBA76DE5B0}"/>
              </a:ext>
            </a:extLst>
          </p:cNvPr>
          <p:cNvSpPr/>
          <p:nvPr/>
        </p:nvSpPr>
        <p:spPr>
          <a:xfrm>
            <a:off x="698199" y="1130598"/>
            <a:ext cx="9785498" cy="172384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BCA2BA-404D-40A6-924C-96B33B1ECBEC}"/>
              </a:ext>
            </a:extLst>
          </p:cNvPr>
          <p:cNvSpPr/>
          <p:nvPr/>
        </p:nvSpPr>
        <p:spPr>
          <a:xfrm>
            <a:off x="4628708" y="2937926"/>
            <a:ext cx="5858539" cy="39095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1D85B3-C03C-4DF3-A8E6-09F5F5C92CBE}"/>
              </a:ext>
            </a:extLst>
          </p:cNvPr>
          <p:cNvSpPr/>
          <p:nvPr/>
        </p:nvSpPr>
        <p:spPr>
          <a:xfrm>
            <a:off x="1350594" y="4287797"/>
            <a:ext cx="2598487" cy="11720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Indian National Center for Ocean Information Services">
            <a:extLst>
              <a:ext uri="{FF2B5EF4-FFF2-40B4-BE49-F238E27FC236}">
                <a16:creationId xmlns:a16="http://schemas.microsoft.com/office/drawing/2014/main" id="{11DF1DC2-6DA4-F886-4F5E-31AED964B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8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BBD384ED-0C96-4E44-A985-90FC348563AB}"/>
              </a:ext>
            </a:extLst>
          </p:cNvPr>
          <p:cNvGrpSpPr/>
          <p:nvPr/>
        </p:nvGrpSpPr>
        <p:grpSpPr>
          <a:xfrm>
            <a:off x="1981200" y="452620"/>
            <a:ext cx="8382000" cy="6329180"/>
            <a:chOff x="457200" y="452620"/>
            <a:chExt cx="8382000" cy="63291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30A9411-2B9E-435C-9036-249958B7C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465" b="40741"/>
            <a:stretch/>
          </p:blipFill>
          <p:spPr>
            <a:xfrm>
              <a:off x="469232" y="1143001"/>
              <a:ext cx="8369968" cy="304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5F5BCD-3226-41F2-A851-F819A973C743}"/>
                </a:ext>
              </a:extLst>
            </p:cNvPr>
            <p:cNvSpPr/>
            <p:nvPr/>
          </p:nvSpPr>
          <p:spPr>
            <a:xfrm>
              <a:off x="609600" y="452620"/>
              <a:ext cx="7467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Select line shape file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Click on Toggle editing 	add line feature 	  draw a line on image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9A2DB6-4C3C-447D-B081-9B6C0B025F8C}"/>
                </a:ext>
              </a:extLst>
            </p:cNvPr>
            <p:cNvSpPr/>
            <p:nvPr/>
          </p:nvSpPr>
          <p:spPr>
            <a:xfrm>
              <a:off x="838200" y="2438400"/>
              <a:ext cx="7620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8936CF1-8EF1-480D-8B5A-263E946740C6}"/>
                </a:ext>
              </a:extLst>
            </p:cNvPr>
            <p:cNvSpPr/>
            <p:nvPr/>
          </p:nvSpPr>
          <p:spPr>
            <a:xfrm>
              <a:off x="2057400" y="1600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3CD1BE-12E8-4415-A998-C180BD6EDA57}"/>
                </a:ext>
              </a:extLst>
            </p:cNvPr>
            <p:cNvSpPr/>
            <p:nvPr/>
          </p:nvSpPr>
          <p:spPr>
            <a:xfrm>
              <a:off x="2438400" y="1600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89A4A978-155F-49BA-88F5-04C6DB5E9C68}"/>
                </a:ext>
              </a:extLst>
            </p:cNvPr>
            <p:cNvSpPr/>
            <p:nvPr/>
          </p:nvSpPr>
          <p:spPr>
            <a:xfrm>
              <a:off x="990600" y="3200401"/>
              <a:ext cx="1828800" cy="914400"/>
            </a:xfrm>
            <a:prstGeom prst="wedgeRoundRectCallout">
              <a:avLst>
                <a:gd name="adj1" fmla="val 116382"/>
                <a:gd name="adj2" fmla="val -53044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Draw a line and to complete line right click on mouse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3C930D4-997E-4271-9EE8-705E53B6F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267" t="27778" r="24233" b="45944"/>
            <a:stretch/>
          </p:blipFill>
          <p:spPr>
            <a:xfrm>
              <a:off x="4953000" y="2306054"/>
              <a:ext cx="2514600" cy="1351546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D84D77-4942-4538-85E7-538DDB8C3EBC}"/>
                </a:ext>
              </a:extLst>
            </p:cNvPr>
            <p:cNvSpPr/>
            <p:nvPr/>
          </p:nvSpPr>
          <p:spPr>
            <a:xfrm>
              <a:off x="5029200" y="2590800"/>
              <a:ext cx="762000" cy="685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F7EE94F-7032-48F4-A8D5-B7E314592C7B}"/>
                </a:ext>
              </a:extLst>
            </p:cNvPr>
            <p:cNvSpPr/>
            <p:nvPr/>
          </p:nvSpPr>
          <p:spPr>
            <a:xfrm>
              <a:off x="6324600" y="3276600"/>
              <a:ext cx="609600" cy="4866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4C296E-7E41-4B34-BD48-B8BF9DC7A703}"/>
                </a:ext>
              </a:extLst>
            </p:cNvPr>
            <p:cNvSpPr txBox="1"/>
            <p:nvPr/>
          </p:nvSpPr>
          <p:spPr>
            <a:xfrm>
              <a:off x="609600" y="4368225"/>
              <a:ext cx="41329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save edited data click on save layer edits.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stop editing click on Toggle editing 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62A2EE9-E1B2-4A8B-BC9C-30B7FCEEA6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334" b="64730"/>
            <a:stretch/>
          </p:blipFill>
          <p:spPr>
            <a:xfrm>
              <a:off x="457200" y="4967712"/>
              <a:ext cx="8382000" cy="1814088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D040462-EFBC-4AC3-AC64-0A49B4DEDF36}"/>
                </a:ext>
              </a:extLst>
            </p:cNvPr>
            <p:cNvSpPr/>
            <p:nvPr/>
          </p:nvSpPr>
          <p:spPr>
            <a:xfrm>
              <a:off x="2438399" y="5410199"/>
              <a:ext cx="172453" cy="26870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542A866-8226-4D15-86F8-2FC784E763C7}"/>
                </a:ext>
              </a:extLst>
            </p:cNvPr>
            <p:cNvSpPr/>
            <p:nvPr/>
          </p:nvSpPr>
          <p:spPr>
            <a:xfrm>
              <a:off x="2209800" y="5410200"/>
              <a:ext cx="228600" cy="3047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05A90F-7081-4079-AD23-1E7A35D0F828}"/>
                </a:ext>
              </a:extLst>
            </p:cNvPr>
            <p:cNvSpPr txBox="1"/>
            <p:nvPr/>
          </p:nvSpPr>
          <p:spPr>
            <a:xfrm>
              <a:off x="1676400" y="2286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BDC164-83F2-4773-AFBE-8E0C1D275567}"/>
                </a:ext>
              </a:extLst>
            </p:cNvPr>
            <p:cNvSpPr txBox="1"/>
            <p:nvPr/>
          </p:nvSpPr>
          <p:spPr>
            <a:xfrm>
              <a:off x="1984314" y="1752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12A270-9152-4212-A08F-F1929B9F3E58}"/>
                </a:ext>
              </a:extLst>
            </p:cNvPr>
            <p:cNvSpPr txBox="1"/>
            <p:nvPr/>
          </p:nvSpPr>
          <p:spPr>
            <a:xfrm>
              <a:off x="2670114" y="1535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932964-C7F6-4CEA-BCBD-0A4D3D3D6D33}"/>
                </a:ext>
              </a:extLst>
            </p:cNvPr>
            <p:cNvSpPr txBox="1"/>
            <p:nvPr/>
          </p:nvSpPr>
          <p:spPr>
            <a:xfrm>
              <a:off x="3889314" y="2678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E3996E-4C87-4D4B-9AA2-706AF030BA81}"/>
                </a:ext>
              </a:extLst>
            </p:cNvPr>
            <p:cNvSpPr txBox="1"/>
            <p:nvPr/>
          </p:nvSpPr>
          <p:spPr>
            <a:xfrm>
              <a:off x="5794314" y="2743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DE720F-7B1D-4EC1-98FA-76BA8C3ACEE7}"/>
                </a:ext>
              </a:extLst>
            </p:cNvPr>
            <p:cNvSpPr txBox="1"/>
            <p:nvPr/>
          </p:nvSpPr>
          <p:spPr>
            <a:xfrm>
              <a:off x="6022914" y="3364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5D2C725-D003-46B5-8889-BFF87D551CD0}"/>
                </a:ext>
              </a:extLst>
            </p:cNvPr>
            <p:cNvSpPr txBox="1"/>
            <p:nvPr/>
          </p:nvSpPr>
          <p:spPr>
            <a:xfrm>
              <a:off x="2590800" y="5345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40031FF-8A17-484B-96A4-5570B8D7C8A8}"/>
                </a:ext>
              </a:extLst>
            </p:cNvPr>
            <p:cNvSpPr txBox="1"/>
            <p:nvPr/>
          </p:nvSpPr>
          <p:spPr>
            <a:xfrm>
              <a:off x="1984314" y="5410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sp>
        <p:nvSpPr>
          <p:cNvPr id="31" name="Rectangle 2">
            <a:extLst>
              <a:ext uri="{FF2B5EF4-FFF2-40B4-BE49-F238E27FC236}">
                <a16:creationId xmlns:a16="http://schemas.microsoft.com/office/drawing/2014/main" id="{56DBEBCB-2495-42A7-9EEC-480419CFD43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Line Shapefile Editing 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2A8E5F-9D60-4C97-A940-E3147B368622}"/>
              </a:ext>
            </a:extLst>
          </p:cNvPr>
          <p:cNvGrpSpPr/>
          <p:nvPr/>
        </p:nvGrpSpPr>
        <p:grpSpPr>
          <a:xfrm>
            <a:off x="4343400" y="868682"/>
            <a:ext cx="2514600" cy="45719"/>
            <a:chOff x="2819400" y="868681"/>
            <a:chExt cx="2514600" cy="45719"/>
          </a:xfrm>
        </p:grpSpPr>
        <p:sp>
          <p:nvSpPr>
            <p:cNvPr id="32" name="Right Arrow 5">
              <a:extLst>
                <a:ext uri="{FF2B5EF4-FFF2-40B4-BE49-F238E27FC236}">
                  <a16:creationId xmlns:a16="http://schemas.microsoft.com/office/drawing/2014/main" id="{F2CF8493-5A08-40D1-B89A-98F46819764E}"/>
                </a:ext>
              </a:extLst>
            </p:cNvPr>
            <p:cNvSpPr/>
            <p:nvPr/>
          </p:nvSpPr>
          <p:spPr>
            <a:xfrm flipV="1">
              <a:off x="4800600" y="868681"/>
              <a:ext cx="533400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5">
              <a:extLst>
                <a:ext uri="{FF2B5EF4-FFF2-40B4-BE49-F238E27FC236}">
                  <a16:creationId xmlns:a16="http://schemas.microsoft.com/office/drawing/2014/main" id="{2E396A66-9B71-4A68-95FF-F81DCD6BF2FD}"/>
                </a:ext>
              </a:extLst>
            </p:cNvPr>
            <p:cNvSpPr/>
            <p:nvPr/>
          </p:nvSpPr>
          <p:spPr>
            <a:xfrm flipV="1">
              <a:off x="2819400" y="868681"/>
              <a:ext cx="533400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24DFB12-0F7C-461E-B136-6182B9C75CB1}"/>
              </a:ext>
            </a:extLst>
          </p:cNvPr>
          <p:cNvSpPr/>
          <p:nvPr/>
        </p:nvSpPr>
        <p:spPr>
          <a:xfrm>
            <a:off x="1993232" y="1143001"/>
            <a:ext cx="8369968" cy="3048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ACC46A-7833-4D5D-AD12-C009FC8ECBFF}"/>
              </a:ext>
            </a:extLst>
          </p:cNvPr>
          <p:cNvSpPr/>
          <p:nvPr/>
        </p:nvSpPr>
        <p:spPr>
          <a:xfrm>
            <a:off x="1981200" y="4953000"/>
            <a:ext cx="8382000" cy="18140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Indian National Center for Ocean Information Services">
            <a:extLst>
              <a:ext uri="{FF2B5EF4-FFF2-40B4-BE49-F238E27FC236}">
                <a16:creationId xmlns:a16="http://schemas.microsoft.com/office/drawing/2014/main" id="{184FAAE6-0A47-EB88-5504-D98E3CB1B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77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78926017-BA06-48AA-BF10-D6D401CE444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Contin…….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3DF832-8344-4583-8924-9D05503BAF19}"/>
              </a:ext>
            </a:extLst>
          </p:cNvPr>
          <p:cNvGrpSpPr/>
          <p:nvPr/>
        </p:nvGrpSpPr>
        <p:grpSpPr>
          <a:xfrm>
            <a:off x="2022845" y="620104"/>
            <a:ext cx="9094380" cy="6097022"/>
            <a:chOff x="498844" y="620104"/>
            <a:chExt cx="9094380" cy="609702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56ED2E5-9CB7-412C-9531-A572771C5D36}"/>
                </a:ext>
              </a:extLst>
            </p:cNvPr>
            <p:cNvGrpSpPr/>
            <p:nvPr/>
          </p:nvGrpSpPr>
          <p:grpSpPr>
            <a:xfrm>
              <a:off x="498844" y="620104"/>
              <a:ext cx="9094380" cy="6097022"/>
              <a:chOff x="422644" y="620104"/>
              <a:chExt cx="9094380" cy="609702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2E664A5-CE8D-4AA8-956C-841F1405441F}"/>
                  </a:ext>
                </a:extLst>
              </p:cNvPr>
              <p:cNvSpPr/>
              <p:nvPr/>
            </p:nvSpPr>
            <p:spPr>
              <a:xfrm>
                <a:off x="422644" y="620104"/>
                <a:ext cx="9094380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Split line feature :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 the line which you want to split  using select features by area or a single  click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on split features      draw a line where you want to  split and right-click to complete the line </a:t>
                </a:r>
              </a:p>
              <a:p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Reshape Line feature: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 the line which you want to split  using select features by area or a single  click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on the reshape feature       draw a line where you want to  split and right-click to complete the line 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Drawing a line in reshape the feature line first point and the last point should touch the line feature </a:t>
                </a: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D4ADEBB-4327-4A91-8FAC-3E26D911E3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-1" r="10072" b="22223"/>
              <a:stretch/>
            </p:blipFill>
            <p:spPr>
              <a:xfrm>
                <a:off x="457200" y="2716626"/>
                <a:ext cx="8222982" cy="40005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1ABDAA8-DD18-498E-9137-9AB054747C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7500" t="21852" r="35833" b="49260"/>
              <a:stretch/>
            </p:blipFill>
            <p:spPr>
              <a:xfrm>
                <a:off x="6172200" y="5029200"/>
                <a:ext cx="2438400" cy="1485900"/>
              </a:xfrm>
              <a:prstGeom prst="rect">
                <a:avLst/>
              </a:prstGeom>
            </p:spPr>
          </p:pic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E5C4B689-8539-4A72-8325-AB7950DDDAD5}"/>
                  </a:ext>
                </a:extLst>
              </p:cNvPr>
              <p:cNvSpPr/>
              <p:nvPr/>
            </p:nvSpPr>
            <p:spPr>
              <a:xfrm>
                <a:off x="3026734" y="3935825"/>
                <a:ext cx="838200" cy="457200"/>
              </a:xfrm>
              <a:prstGeom prst="wedgeRoundRectCallout">
                <a:avLst>
                  <a:gd name="adj1" fmla="val -38451"/>
                  <a:gd name="adj2" fmla="val -124342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Split features</a:t>
                </a:r>
              </a:p>
            </p:txBody>
          </p:sp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B0ABF472-17D1-4848-A730-BE36D79C3048}"/>
                  </a:ext>
                </a:extLst>
              </p:cNvPr>
              <p:cNvSpPr/>
              <p:nvPr/>
            </p:nvSpPr>
            <p:spPr>
              <a:xfrm>
                <a:off x="1807534" y="3859625"/>
                <a:ext cx="838200" cy="457200"/>
              </a:xfrm>
              <a:prstGeom prst="wedgeRoundRectCallout">
                <a:avLst>
                  <a:gd name="adj1" fmla="val 16094"/>
                  <a:gd name="adj2" fmla="val -121711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Reshape features</a:t>
                </a: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AFE3D95B-7FAF-42F7-85FA-53FB39217FF3}"/>
                  </a:ext>
                </a:extLst>
              </p:cNvPr>
              <p:cNvSpPr/>
              <p:nvPr/>
            </p:nvSpPr>
            <p:spPr>
              <a:xfrm>
                <a:off x="4550734" y="4088225"/>
                <a:ext cx="838200" cy="457200"/>
              </a:xfrm>
              <a:prstGeom prst="wedgeRoundRectCallout">
                <a:avLst>
                  <a:gd name="adj1" fmla="val -81120"/>
                  <a:gd name="adj2" fmla="val -5920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Split line</a:t>
                </a:r>
              </a:p>
            </p:txBody>
          </p:sp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E3AD087A-193F-445D-ACD6-9082FCCC4C41}"/>
                  </a:ext>
                </a:extLst>
              </p:cNvPr>
              <p:cNvSpPr/>
              <p:nvPr/>
            </p:nvSpPr>
            <p:spPr>
              <a:xfrm>
                <a:off x="4606791" y="5052298"/>
                <a:ext cx="838200" cy="457200"/>
              </a:xfrm>
              <a:prstGeom prst="wedgeRoundRectCallout">
                <a:avLst>
                  <a:gd name="adj1" fmla="val 81081"/>
                  <a:gd name="adj2" fmla="val -32237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Before reshape</a:t>
                </a:r>
              </a:p>
            </p:txBody>
          </p:sp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28FF97C6-26D0-48EB-8941-14DC4BEA2A7E}"/>
                  </a:ext>
                </a:extLst>
              </p:cNvPr>
              <p:cNvSpPr/>
              <p:nvPr/>
            </p:nvSpPr>
            <p:spPr>
              <a:xfrm>
                <a:off x="7696200" y="5943600"/>
                <a:ext cx="838200" cy="457200"/>
              </a:xfrm>
              <a:prstGeom prst="wedgeRoundRectCallout">
                <a:avLst>
                  <a:gd name="adj1" fmla="val -82555"/>
                  <a:gd name="adj2" fmla="val -90132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reshape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4D91D75-71A9-46DB-8FB5-8A9F887428E0}"/>
                  </a:ext>
                </a:extLst>
              </p:cNvPr>
              <p:cNvSpPr/>
              <p:nvPr/>
            </p:nvSpPr>
            <p:spPr>
              <a:xfrm>
                <a:off x="4855534" y="2945225"/>
                <a:ext cx="381000" cy="228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CE8722-63D4-4461-B0A4-CEBD0DF50306}"/>
                  </a:ext>
                </a:extLst>
              </p:cNvPr>
              <p:cNvSpPr txBox="1"/>
              <p:nvPr/>
            </p:nvSpPr>
            <p:spPr>
              <a:xfrm>
                <a:off x="5236534" y="286902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3F6E95-4DC7-4022-8646-C8749614AEAA}"/>
                  </a:ext>
                </a:extLst>
              </p:cNvPr>
              <p:cNvSpPr/>
              <p:nvPr/>
            </p:nvSpPr>
            <p:spPr>
              <a:xfrm>
                <a:off x="6172200" y="5029200"/>
                <a:ext cx="2438400" cy="14708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Right Arrow 5">
              <a:extLst>
                <a:ext uri="{FF2B5EF4-FFF2-40B4-BE49-F238E27FC236}">
                  <a16:creationId xmlns:a16="http://schemas.microsoft.com/office/drawing/2014/main" id="{3E4AB3A6-FE15-422E-8D26-195BD8027F05}"/>
                </a:ext>
              </a:extLst>
            </p:cNvPr>
            <p:cNvSpPr/>
            <p:nvPr/>
          </p:nvSpPr>
          <p:spPr>
            <a:xfrm>
              <a:off x="2702441" y="1295400"/>
              <a:ext cx="228600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5">
              <a:extLst>
                <a:ext uri="{FF2B5EF4-FFF2-40B4-BE49-F238E27FC236}">
                  <a16:creationId xmlns:a16="http://schemas.microsoft.com/office/drawing/2014/main" id="{4E083CF2-A494-445F-8041-D77A3073099F}"/>
                </a:ext>
              </a:extLst>
            </p:cNvPr>
            <p:cNvSpPr/>
            <p:nvPr/>
          </p:nvSpPr>
          <p:spPr>
            <a:xfrm>
              <a:off x="3239390" y="2032947"/>
              <a:ext cx="228600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A2E72F7-B09F-4429-9856-698278B5A0F5}"/>
              </a:ext>
            </a:extLst>
          </p:cNvPr>
          <p:cNvSpPr/>
          <p:nvPr/>
        </p:nvSpPr>
        <p:spPr>
          <a:xfrm>
            <a:off x="2057400" y="2727258"/>
            <a:ext cx="8229600" cy="40004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ndian National Center for Ocean Information Services">
            <a:extLst>
              <a:ext uri="{FF2B5EF4-FFF2-40B4-BE49-F238E27FC236}">
                <a16:creationId xmlns:a16="http://schemas.microsoft.com/office/drawing/2014/main" id="{CE67C2DC-5701-8137-1884-2C80B75C0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631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52A4346-6F04-16B5-B0DB-F269025B004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Shoreline extraction </a:t>
            </a:r>
          </a:p>
        </p:txBody>
      </p:sp>
      <p:pic>
        <p:nvPicPr>
          <p:cNvPr id="3" name="Picture 2" descr="Indian National Center for Ocean Information Services">
            <a:extLst>
              <a:ext uri="{FF2B5EF4-FFF2-40B4-BE49-F238E27FC236}">
                <a16:creationId xmlns:a16="http://schemas.microsoft.com/office/drawing/2014/main" id="{A929AC9F-82A1-16ED-1F3E-F52C2DAB6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7CADD5-AA4C-B135-8D63-04725380C6C6}"/>
              </a:ext>
            </a:extLst>
          </p:cNvPr>
          <p:cNvSpPr txBox="1"/>
          <p:nvPr/>
        </p:nvSpPr>
        <p:spPr>
          <a:xfrm>
            <a:off x="4333594" y="864856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Method: 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C89D3B-AC11-7D9C-0925-97A9A27209BA}"/>
              </a:ext>
            </a:extLst>
          </p:cNvPr>
          <p:cNvSpPr txBox="1"/>
          <p:nvPr/>
        </p:nvSpPr>
        <p:spPr>
          <a:xfrm>
            <a:off x="3987209" y="1679944"/>
            <a:ext cx="37000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NDWI Calculation: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NDWI= (Green-NIR)/(Green + NIR)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to binary: NDWI&gt;0.01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/-0.03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binary to shapefile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raster to Vector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Smooth line and edit</a:t>
            </a:r>
          </a:p>
        </p:txBody>
      </p:sp>
    </p:spTree>
    <p:extLst>
      <p:ext uri="{BB962C8B-B14F-4D97-AF65-F5344CB8AC3E}">
        <p14:creationId xmlns:p14="http://schemas.microsoft.com/office/powerpoint/2010/main" val="2218921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E2EEC1-4285-886B-07EE-CE739F51A032}"/>
              </a:ext>
            </a:extLst>
          </p:cNvPr>
          <p:cNvSpPr txBox="1"/>
          <p:nvPr/>
        </p:nvSpPr>
        <p:spPr>
          <a:xfrm>
            <a:off x="179579" y="593626"/>
            <a:ext cx="61679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NDWI Calculation: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Method: 01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SCP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post-processing  Band calc  write NDWI formula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NDWI formula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(Green-NIR)/(Green + NIR)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click on Run  Give name and output path.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5903114-5545-B349-C31C-F7A30E9526C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Shoreline extraction </a:t>
            </a:r>
          </a:p>
        </p:txBody>
      </p:sp>
      <p:pic>
        <p:nvPicPr>
          <p:cNvPr id="5" name="Picture 4" descr="Indian National Center for Ocean Information Services">
            <a:extLst>
              <a:ext uri="{FF2B5EF4-FFF2-40B4-BE49-F238E27FC236}">
                <a16:creationId xmlns:a16="http://schemas.microsoft.com/office/drawing/2014/main" id="{8458D27E-F749-817F-F2C6-6E510E02D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09A158-DB6B-ECDA-CCE0-A5C523A528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9"/>
          <a:stretch/>
        </p:blipFill>
        <p:spPr>
          <a:xfrm>
            <a:off x="431123" y="2819309"/>
            <a:ext cx="5664877" cy="3610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7C2544-74ED-5BE6-A030-2111ED86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414" y="2819309"/>
            <a:ext cx="5884211" cy="30837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A933CE-B9ED-F1CD-2232-C19BAAE2DC56}"/>
              </a:ext>
            </a:extLst>
          </p:cNvPr>
          <p:cNvSpPr txBox="1"/>
          <p:nvPr/>
        </p:nvSpPr>
        <p:spPr>
          <a:xfrm>
            <a:off x="6458674" y="868101"/>
            <a:ext cx="5278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Method:02 </a:t>
            </a:r>
          </a:p>
          <a:p>
            <a:r>
              <a:rPr lang="en-US" dirty="0"/>
              <a:t>Go to processing toolbox </a:t>
            </a:r>
            <a:r>
              <a:rPr lang="en-US" dirty="0">
                <a:sym typeface="Wingdings" panose="05000000000000000000" pitchFamily="2" charset="2"/>
              </a:rPr>
              <a:t> Raster Analysis  Raster Calculator  Write NDWI formula or go to NDVI Click on Add  select green band at Red and NIR at NIR  ok  Run.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486320-0BD4-C540-4047-E57E120811C7}"/>
              </a:ext>
            </a:extLst>
          </p:cNvPr>
          <p:cNvSpPr txBox="1"/>
          <p:nvPr/>
        </p:nvSpPr>
        <p:spPr>
          <a:xfrm>
            <a:off x="1244547" y="586138"/>
            <a:ext cx="89100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Now set the water and land NDWI range  and convert it into binary(0,1) data.</a:t>
            </a:r>
          </a:p>
          <a:p>
            <a:pPr algn="just"/>
            <a:r>
              <a:rPr lang="en-US" dirty="0"/>
              <a:t>Go to processing toolbox </a:t>
            </a:r>
            <a:r>
              <a:rPr lang="en-US" dirty="0">
                <a:sym typeface="Wingdings" panose="05000000000000000000" pitchFamily="2" charset="2"/>
              </a:rPr>
              <a:t> Raster Analysis  Raster Calculator  Write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threshold (ex: </a:t>
            </a:r>
            <a:r>
              <a:rPr lang="en-US" dirty="0">
                <a:effectLst/>
              </a:rPr>
              <a:t>"ndwi@1" &gt; -0.03) </a:t>
            </a:r>
            <a:r>
              <a:rPr lang="en-US" dirty="0">
                <a:effectLst/>
                <a:sym typeface="Wingdings" panose="05000000000000000000" pitchFamily="2" charset="2"/>
              </a:rPr>
              <a:t> Reference  select our layer CRS  give output Name and path  Run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E9F6FCF-020D-2719-8881-3B6C1A8E15D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Shoreline extraction </a:t>
            </a:r>
          </a:p>
        </p:txBody>
      </p:sp>
      <p:pic>
        <p:nvPicPr>
          <p:cNvPr id="5" name="Picture 4" descr="Indian National Center for Ocean Information Services">
            <a:extLst>
              <a:ext uri="{FF2B5EF4-FFF2-40B4-BE49-F238E27FC236}">
                <a16:creationId xmlns:a16="http://schemas.microsoft.com/office/drawing/2014/main" id="{BEC3768D-913F-4ABC-10E2-A54BB670B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01FA02-C4B4-151C-C150-3325FAC15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68" y="1509468"/>
            <a:ext cx="913484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4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6C318B-2FFC-8181-B9C6-0D9B45CE62BA}"/>
              </a:ext>
            </a:extLst>
          </p:cNvPr>
          <p:cNvSpPr txBox="1"/>
          <p:nvPr/>
        </p:nvSpPr>
        <p:spPr>
          <a:xfrm>
            <a:off x="3146129" y="4271187"/>
            <a:ext cx="3423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Convert Raster to Vector (polygon)</a:t>
            </a:r>
          </a:p>
          <a:p>
            <a:r>
              <a:rPr lang="en-US" dirty="0"/>
              <a:t>Remove Land part</a:t>
            </a:r>
          </a:p>
          <a:p>
            <a:r>
              <a:rPr lang="en-US" dirty="0"/>
              <a:t>Covert polygon to line</a:t>
            </a:r>
          </a:p>
          <a:p>
            <a:r>
              <a:rPr lang="en-US" dirty="0"/>
              <a:t>Smooth line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DCA276-2069-D0A8-3865-A692719FD76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Shoreline extraction </a:t>
            </a:r>
          </a:p>
        </p:txBody>
      </p:sp>
      <p:pic>
        <p:nvPicPr>
          <p:cNvPr id="4" name="Picture 3" descr="Indian National Center for Ocean Information Services">
            <a:extLst>
              <a:ext uri="{FF2B5EF4-FFF2-40B4-BE49-F238E27FC236}">
                <a16:creationId xmlns:a16="http://schemas.microsoft.com/office/drawing/2014/main" id="{A55B4B7D-7A16-A4C0-7DFC-FBE4C9A72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A424D3-9416-4F65-A1F6-56FD5E875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32" y="1414192"/>
            <a:ext cx="10371295" cy="502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269188-ADA4-81E3-B845-A13D0F36F55D}"/>
              </a:ext>
            </a:extLst>
          </p:cNvPr>
          <p:cNvSpPr txBox="1"/>
          <p:nvPr/>
        </p:nvSpPr>
        <p:spPr>
          <a:xfrm>
            <a:off x="758581" y="563079"/>
            <a:ext cx="943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NDWI to Binary conversion output. Here zero is the ocean (water body) part and one is the land part</a:t>
            </a:r>
          </a:p>
        </p:txBody>
      </p:sp>
    </p:spTree>
    <p:extLst>
      <p:ext uri="{BB962C8B-B14F-4D97-AF65-F5344CB8AC3E}">
        <p14:creationId xmlns:p14="http://schemas.microsoft.com/office/powerpoint/2010/main" val="3186202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2AF6FAC-3A6F-C792-BEEA-E8BBD4EDBF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Shoreline extraction </a:t>
            </a:r>
          </a:p>
        </p:txBody>
      </p:sp>
      <p:pic>
        <p:nvPicPr>
          <p:cNvPr id="3" name="Picture 2" descr="Indian National Center for Ocean Information Services">
            <a:extLst>
              <a:ext uri="{FF2B5EF4-FFF2-40B4-BE49-F238E27FC236}">
                <a16:creationId xmlns:a16="http://schemas.microsoft.com/office/drawing/2014/main" id="{C3B5EE0B-F08F-99B8-E7AB-71F0DE86D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2B2D05-8D88-2D90-0027-A02032B1F730}"/>
              </a:ext>
            </a:extLst>
          </p:cNvPr>
          <p:cNvSpPr txBox="1"/>
          <p:nvPr/>
        </p:nvSpPr>
        <p:spPr>
          <a:xfrm>
            <a:off x="523229" y="524572"/>
            <a:ext cx="10943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from binary to polygon: Go to Raster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Conversion Polygonise (Raster to Vector) input select our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ndwibinary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file, give output path and name  run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Directly convert raster to line feature:  Go to processing toolbox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whitebox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tools  data tools 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RaterToVectorLines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7B2DCE-CF07-499A-11E4-257ADA63B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45" y="2555519"/>
            <a:ext cx="7272037" cy="4254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0A6967-653E-53BB-1208-5C81C3826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399" y="3123887"/>
            <a:ext cx="4170864" cy="3607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FDC690-3D09-4366-C934-4D16730DEEF8}"/>
              </a:ext>
            </a:extLst>
          </p:cNvPr>
          <p:cNvSpPr txBox="1"/>
          <p:nvPr/>
        </p:nvSpPr>
        <p:spPr>
          <a:xfrm>
            <a:off x="7772725" y="2555519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of the raster to vector conversion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832C2F-9075-52F3-62A4-75F4F3EA1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7394" y="1154946"/>
            <a:ext cx="1998026" cy="10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45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CF3FE24-F5DF-26FA-71AC-89B77A8EAC4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Shoreline extraction </a:t>
            </a:r>
          </a:p>
        </p:txBody>
      </p:sp>
      <p:pic>
        <p:nvPicPr>
          <p:cNvPr id="3" name="Picture 2" descr="Indian National Center for Ocean Information Services">
            <a:extLst>
              <a:ext uri="{FF2B5EF4-FFF2-40B4-BE49-F238E27FC236}">
                <a16:creationId xmlns:a16="http://schemas.microsoft.com/office/drawing/2014/main" id="{F538CAA4-EE6D-F7DA-F8DC-90E5BDCB1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CA8CDE-9208-C9F6-50E2-4DB946984492}"/>
              </a:ext>
            </a:extLst>
          </p:cNvPr>
          <p:cNvSpPr txBox="1"/>
          <p:nvPr/>
        </p:nvSpPr>
        <p:spPr>
          <a:xfrm>
            <a:off x="682906" y="833377"/>
            <a:ext cx="11007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select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rastertovector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polygon file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click on toggle editing  select the and part polygons and delete, keeping only ocean part polygons click on save click on toggle edit to stop edit.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2AF6CA-D9EB-F552-45DE-CF7428FB2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717" y="1747517"/>
            <a:ext cx="6759555" cy="466069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8968EE9-D70C-D2FA-A0E7-4A6C6A160D65}"/>
              </a:ext>
            </a:extLst>
          </p:cNvPr>
          <p:cNvSpPr/>
          <p:nvPr/>
        </p:nvSpPr>
        <p:spPr>
          <a:xfrm>
            <a:off x="2777924" y="4259484"/>
            <a:ext cx="2129742" cy="3125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4DD78B-6BD5-B485-CE47-A11CF53EEEA0}"/>
              </a:ext>
            </a:extLst>
          </p:cNvPr>
          <p:cNvSpPr/>
          <p:nvPr/>
        </p:nvSpPr>
        <p:spPr>
          <a:xfrm>
            <a:off x="5111673" y="1834748"/>
            <a:ext cx="423821" cy="3125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3BBFF-D0FC-27CF-74CE-97E213A159EC}"/>
              </a:ext>
            </a:extLst>
          </p:cNvPr>
          <p:cNvSpPr/>
          <p:nvPr/>
        </p:nvSpPr>
        <p:spPr>
          <a:xfrm>
            <a:off x="5487360" y="1806390"/>
            <a:ext cx="423821" cy="3125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34FF7F-A148-2032-63A9-E5E5AAA3F886}"/>
              </a:ext>
            </a:extLst>
          </p:cNvPr>
          <p:cNvSpPr/>
          <p:nvPr/>
        </p:nvSpPr>
        <p:spPr>
          <a:xfrm>
            <a:off x="4917777" y="2671172"/>
            <a:ext cx="569583" cy="4229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27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CF3FE24-F5DF-26FA-71AC-89B77A8EAC4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Shoreline extraction </a:t>
            </a:r>
          </a:p>
        </p:txBody>
      </p:sp>
      <p:pic>
        <p:nvPicPr>
          <p:cNvPr id="3" name="Picture 2" descr="Indian National Center for Ocean Information Services">
            <a:extLst>
              <a:ext uri="{FF2B5EF4-FFF2-40B4-BE49-F238E27FC236}">
                <a16:creationId xmlns:a16="http://schemas.microsoft.com/office/drawing/2014/main" id="{F538CAA4-EE6D-F7DA-F8DC-90E5BDCB1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CA8CDE-9208-C9F6-50E2-4DB946984492}"/>
              </a:ext>
            </a:extLst>
          </p:cNvPr>
          <p:cNvSpPr txBox="1"/>
          <p:nvPr/>
        </p:nvSpPr>
        <p:spPr>
          <a:xfrm>
            <a:off x="682906" y="833377"/>
            <a:ext cx="11007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convert the polygon file to a line file: Go to processing toolbox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Vector geometry   select input fille (raster to vector)  give path and output  run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8BFC12-D84D-9F79-4AC7-404DC5B22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909" y="1825035"/>
            <a:ext cx="9125348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7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at Type of Shoreline Do I Have?">
            <a:extLst>
              <a:ext uri="{FF2B5EF4-FFF2-40B4-BE49-F238E27FC236}">
                <a16:creationId xmlns:a16="http://schemas.microsoft.com/office/drawing/2014/main" id="{48BB2BB2-B903-5B59-70F3-4A907C690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F0BAC-5EAF-7845-06B7-DD68743E7472}"/>
              </a:ext>
            </a:extLst>
          </p:cNvPr>
          <p:cNvSpPr txBox="1"/>
          <p:nvPr/>
        </p:nvSpPr>
        <p:spPr>
          <a:xfrm>
            <a:off x="8123803" y="2062715"/>
            <a:ext cx="3822189" cy="2500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shoreline?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shoreline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 the place where a large body of water, like an ocean, lake, or river, meets the land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2BA75A3-4EAA-8FA7-5C1F-972A90C4545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Shoreline</a:t>
            </a:r>
          </a:p>
        </p:txBody>
      </p:sp>
      <p:pic>
        <p:nvPicPr>
          <p:cNvPr id="4" name="Picture 2" descr="Indian National Center for Ocean Information Services">
            <a:extLst>
              <a:ext uri="{FF2B5EF4-FFF2-40B4-BE49-F238E27FC236}">
                <a16:creationId xmlns:a16="http://schemas.microsoft.com/office/drawing/2014/main" id="{F0906362-83E1-9978-C15E-80E6FB7E9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089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CF3FE24-F5DF-26FA-71AC-89B77A8EAC4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Shoreline extraction </a:t>
            </a:r>
          </a:p>
        </p:txBody>
      </p:sp>
      <p:pic>
        <p:nvPicPr>
          <p:cNvPr id="3" name="Picture 2" descr="Indian National Center for Ocean Information Services">
            <a:extLst>
              <a:ext uri="{FF2B5EF4-FFF2-40B4-BE49-F238E27FC236}">
                <a16:creationId xmlns:a16="http://schemas.microsoft.com/office/drawing/2014/main" id="{F538CAA4-EE6D-F7DA-F8DC-90E5BDCB1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CA8CDE-9208-C9F6-50E2-4DB946984492}"/>
              </a:ext>
            </a:extLst>
          </p:cNvPr>
          <p:cNvSpPr txBox="1"/>
          <p:nvPr/>
        </p:nvSpPr>
        <p:spPr>
          <a:xfrm>
            <a:off x="682906" y="833377"/>
            <a:ext cx="11007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smooth: Go to processing toolbox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Vector geometry  smooth  give input our line (shore line) feature  give offset 0.25 or 0.5 (see the changes)  give output path and name  run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F545F2-7EBD-939C-3F2F-76F4F2A2E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6" y="1820240"/>
            <a:ext cx="7754992" cy="3657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28BDD2-F9C4-58A6-EF2F-D92557E3B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374" y="2835797"/>
            <a:ext cx="4016981" cy="24798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AD7544-CB7F-CD2F-39D1-87C446FBF84A}"/>
              </a:ext>
            </a:extLst>
          </p:cNvPr>
          <p:cNvSpPr txBox="1"/>
          <p:nvPr/>
        </p:nvSpPr>
        <p:spPr>
          <a:xfrm>
            <a:off x="8553692" y="240722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smooth Output</a:t>
            </a:r>
          </a:p>
        </p:txBody>
      </p:sp>
    </p:spTree>
    <p:extLst>
      <p:ext uri="{BB962C8B-B14F-4D97-AF65-F5344CB8AC3E}">
        <p14:creationId xmlns:p14="http://schemas.microsoft.com/office/powerpoint/2010/main" val="1372278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D287B05-3A09-A9AA-E4A4-1B6A8AFA377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Shoreline extraction </a:t>
            </a:r>
          </a:p>
        </p:txBody>
      </p:sp>
      <p:pic>
        <p:nvPicPr>
          <p:cNvPr id="3" name="Picture 2" descr="Indian National Center for Ocean Information Services">
            <a:extLst>
              <a:ext uri="{FF2B5EF4-FFF2-40B4-BE49-F238E27FC236}">
                <a16:creationId xmlns:a16="http://schemas.microsoft.com/office/drawing/2014/main" id="{9C1BC3E6-35CD-CECE-3733-506339CBE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F44750-EE4D-ADF1-C2D5-A77F3698BFC3}"/>
              </a:ext>
            </a:extLst>
          </p:cNvPr>
          <p:cNvSpPr txBox="1"/>
          <p:nvPr/>
        </p:nvSpPr>
        <p:spPr>
          <a:xfrm>
            <a:off x="138896" y="717630"/>
            <a:ext cx="60882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Raster to vector conversion: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Processing Toolbox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Whitebox tools   Data tools  Raster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VectorLine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 Raster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VectorPolygon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Give input file and output name and path  run.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(if you covet to polygon, convert to line. Whitebox tools data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toolspolygonstolines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Smooth Line: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 to processing tools  Vector Geometry  Smooth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Give input layer  iterations ex:5 offset ex: 0.50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Max node angle to smooth ex: 180  give output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Path and Name Run.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0FD8B4-EA43-CE05-A5AD-D750F6633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187" y="3087748"/>
            <a:ext cx="6556917" cy="3200400"/>
          </a:xfrm>
          <a:prstGeom prst="rect">
            <a:avLst/>
          </a:prstGeom>
        </p:spPr>
      </p:pic>
      <p:pic>
        <p:nvPicPr>
          <p:cNvPr id="5" name="Picture 2" descr="thumb image">
            <a:extLst>
              <a:ext uri="{FF2B5EF4-FFF2-40B4-BE49-F238E27FC236}">
                <a16:creationId xmlns:a16="http://schemas.microsoft.com/office/drawing/2014/main" id="{991C27DA-743B-F194-0E1B-FA8714B02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00F1E3-09A7-3C9D-B93F-1835691A9910}"/>
              </a:ext>
            </a:extLst>
          </p:cNvPr>
          <p:cNvSpPr txBox="1"/>
          <p:nvPr/>
        </p:nvSpPr>
        <p:spPr>
          <a:xfrm>
            <a:off x="2916820" y="2644170"/>
            <a:ext cx="58580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i="1" dirty="0">
                <a:latin typeface="Bodoni MT" panose="02070603080606020203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4108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DD0A2F-5EDA-D2AC-89E2-EDD27F71D510}"/>
              </a:ext>
            </a:extLst>
          </p:cNvPr>
          <p:cNvSpPr txBox="1"/>
          <p:nvPr/>
        </p:nvSpPr>
        <p:spPr>
          <a:xfrm>
            <a:off x="372420" y="977149"/>
            <a:ext cx="110942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shoreline change?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Shoreline change refers to </a:t>
            </a:r>
            <a:r>
              <a:rPr lang="en-US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loss or gain of land area or changes to the landscape on the marine edge</a:t>
            </a:r>
            <a:r>
              <a:rPr lang="en-US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shoreline is constantly influenced by sea level variations, climate and ecosystems that occur over a wide range of time scales</a:t>
            </a:r>
            <a:r>
              <a:rPr lang="en-US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processes of erosion, accretion, sedimentation, patterns of wind, wave, and sea level rise caused shoreline changes,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9D3229-13AD-DB52-D57E-0661B7E55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111" y="3572527"/>
            <a:ext cx="2990850" cy="305752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2285BC3-6BE9-0BF0-24A5-F8CB2B874BA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Satellite image Download (Landsat data)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ndian National Center for Ocean Information Services">
            <a:extLst>
              <a:ext uri="{FF2B5EF4-FFF2-40B4-BE49-F238E27FC236}">
                <a16:creationId xmlns:a16="http://schemas.microsoft.com/office/drawing/2014/main" id="{E48C37FA-E29B-0B35-6958-AAAA4E03B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02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94893C-9E08-16E8-0065-D70A7E192091}"/>
              </a:ext>
            </a:extLst>
          </p:cNvPr>
          <p:cNvSpPr txBox="1"/>
          <p:nvPr/>
        </p:nvSpPr>
        <p:spPr>
          <a:xfrm>
            <a:off x="3663037" y="989641"/>
            <a:ext cx="5229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data selection for shoreline extraction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1466F-8786-7C54-58B9-9C110F7B6319}"/>
              </a:ext>
            </a:extLst>
          </p:cNvPr>
          <p:cNvSpPr txBox="1"/>
          <p:nvPr/>
        </p:nvSpPr>
        <p:spPr>
          <a:xfrm>
            <a:off x="797441" y="1842287"/>
            <a:ext cx="7032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Cloud-free satellite data (Jan to March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high tide/low tide duration satellite passes (use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wxtide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B4FED4-0E70-D6C1-4B1D-0C249838CE71}"/>
              </a:ext>
            </a:extLst>
          </p:cNvPr>
          <p:cNvSpPr txBox="1"/>
          <p:nvPr/>
        </p:nvSpPr>
        <p:spPr>
          <a:xfrm>
            <a:off x="797441" y="3101853"/>
            <a:ext cx="99438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http://www.wxtide32.com/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https://semiautomaticclassificationmanual.readthedocs.io/en/latest/faq.html?fbclid=IwAR2zxlsF4gqQw8D5f8RM3bRiSZFu6hnsDKbnc_B0aPxzLXxePkbbjTd7m2s#can-i-use-the-previous-version-7-of-scp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063E9-F30D-790A-D904-96FD4D3D4D3C}"/>
              </a:ext>
            </a:extLst>
          </p:cNvPr>
          <p:cNvSpPr txBox="1"/>
          <p:nvPr/>
        </p:nvSpPr>
        <p:spPr>
          <a:xfrm>
            <a:off x="797441" y="5007166"/>
            <a:ext cx="80196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https://www.usgs.gov/landsat-missions/landsat-collection-2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https://www.usgs.gov/landsat-missions/landsat-science-products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18EBB-C08F-CBED-93C3-C924B000CCD8}"/>
              </a:ext>
            </a:extLst>
          </p:cNvPr>
          <p:cNvSpPr txBox="1"/>
          <p:nvPr/>
        </p:nvSpPr>
        <p:spPr>
          <a:xfrm>
            <a:off x="797441" y="4262259"/>
            <a:ext cx="45062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links: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QGIS Older versions: </a:t>
            </a:r>
            <a:r>
              <a:rPr lang="en-US" sz="14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https://download.qgis.org/downloads/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QGIS Plugins: </a:t>
            </a:r>
            <a:r>
              <a:rPr lang="en-US" sz="14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https://plugins.qgis.org/plugins/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EDCF19-5AFD-E8F0-7F10-3324A0B639F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Satellite image Download (Landsat data)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Indian National Center for Ocean Information Services">
            <a:extLst>
              <a:ext uri="{FF2B5EF4-FFF2-40B4-BE49-F238E27FC236}">
                <a16:creationId xmlns:a16="http://schemas.microsoft.com/office/drawing/2014/main" id="{FBBA46C1-73F1-ED24-2C36-D0CB5ED7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36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>
            <a:extLst>
              <a:ext uri="{FF2B5EF4-FFF2-40B4-BE49-F238E27FC236}">
                <a16:creationId xmlns:a16="http://schemas.microsoft.com/office/drawing/2014/main" id="{8FCA8FB1-C63A-416B-8B2E-2FA30B46577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Satellite image Download (Landsat data)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33400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Go to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2"/>
              </a:rPr>
              <a:t>http://earthexplorer.usgs.gov/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create new user account            Login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5334001"/>
            <a:ext cx="327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Select clear and cloud free data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Download Landsat 8 OLI Level-1 product data set 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After download unzip/uncompress the 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1DAE87-4DF5-4D79-975B-9D4CE983E5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" t="3333" r="1667" b="22000"/>
          <a:stretch/>
        </p:blipFill>
        <p:spPr>
          <a:xfrm>
            <a:off x="1676400" y="990600"/>
            <a:ext cx="8915400" cy="4267200"/>
          </a:xfrm>
          <a:prstGeom prst="rect">
            <a:avLst/>
          </a:prstGeom>
        </p:spPr>
      </p:pic>
      <p:pic>
        <p:nvPicPr>
          <p:cNvPr id="11" name="Picture 2" descr="C:\Users\Administrator\Desktop\BASE_LAYER\PRACTICAL_2\CAPTURE\data_downlode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276600"/>
            <a:ext cx="5638800" cy="31718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A57BA4-B1D8-4B87-B288-84AD3C8BEAD8}"/>
              </a:ext>
            </a:extLst>
          </p:cNvPr>
          <p:cNvSpPr/>
          <p:nvPr/>
        </p:nvSpPr>
        <p:spPr>
          <a:xfrm>
            <a:off x="1600200" y="5334000"/>
            <a:ext cx="32766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66B7D1-911D-4C7D-A9AB-9BB00034B555}"/>
              </a:ext>
            </a:extLst>
          </p:cNvPr>
          <p:cNvSpPr/>
          <p:nvPr/>
        </p:nvSpPr>
        <p:spPr>
          <a:xfrm>
            <a:off x="9220200" y="13716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CE8B4A-E9CC-4906-B266-ED9CB8FDE821}"/>
              </a:ext>
            </a:extLst>
          </p:cNvPr>
          <p:cNvSpPr/>
          <p:nvPr/>
        </p:nvSpPr>
        <p:spPr>
          <a:xfrm>
            <a:off x="8839200" y="13716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B328BA-41EE-45EA-B7C4-95323DB62350}"/>
              </a:ext>
            </a:extLst>
          </p:cNvPr>
          <p:cNvSpPr/>
          <p:nvPr/>
        </p:nvSpPr>
        <p:spPr>
          <a:xfrm>
            <a:off x="1752600" y="1600200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ADCA68-FC44-47C8-BDFC-A1CE7BD99F38}"/>
              </a:ext>
            </a:extLst>
          </p:cNvPr>
          <p:cNvSpPr/>
          <p:nvPr/>
        </p:nvSpPr>
        <p:spPr>
          <a:xfrm>
            <a:off x="2438400" y="1600200"/>
            <a:ext cx="533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69FA5C-2CCA-4D39-B04F-A8D784B70FB7}"/>
              </a:ext>
            </a:extLst>
          </p:cNvPr>
          <p:cNvSpPr/>
          <p:nvPr/>
        </p:nvSpPr>
        <p:spPr>
          <a:xfrm>
            <a:off x="1905000" y="4343400"/>
            <a:ext cx="1295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CDB21C-C570-4F06-8DDC-5DA015E5AC7C}"/>
              </a:ext>
            </a:extLst>
          </p:cNvPr>
          <p:cNvSpPr/>
          <p:nvPr/>
        </p:nvSpPr>
        <p:spPr>
          <a:xfrm>
            <a:off x="2057400" y="4495800"/>
            <a:ext cx="16002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4E555E-D6FF-4D0F-82B9-2387C5C29F21}"/>
              </a:ext>
            </a:extLst>
          </p:cNvPr>
          <p:cNvSpPr/>
          <p:nvPr/>
        </p:nvSpPr>
        <p:spPr>
          <a:xfrm>
            <a:off x="3657600" y="1600200"/>
            <a:ext cx="533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F085C36-77F0-40A0-A5D7-15D5729AFC47}"/>
              </a:ext>
            </a:extLst>
          </p:cNvPr>
          <p:cNvSpPr/>
          <p:nvPr/>
        </p:nvSpPr>
        <p:spPr>
          <a:xfrm>
            <a:off x="8991600" y="4419600"/>
            <a:ext cx="1295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50FD09F-51D7-4B8B-B6AB-A8322B265F06}"/>
              </a:ext>
            </a:extLst>
          </p:cNvPr>
          <p:cNvSpPr/>
          <p:nvPr/>
        </p:nvSpPr>
        <p:spPr>
          <a:xfrm>
            <a:off x="7924800" y="5181600"/>
            <a:ext cx="1676400" cy="685800"/>
          </a:xfrm>
          <a:prstGeom prst="wedgeRoundRectCallout">
            <a:avLst>
              <a:gd name="adj1" fmla="val -84708"/>
              <a:gd name="adj2" fmla="val 4079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the path to save data and click on save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079F5A-3CB4-4A5B-AA32-AE468C543769}"/>
              </a:ext>
            </a:extLst>
          </p:cNvPr>
          <p:cNvSpPr txBox="1"/>
          <p:nvPr/>
        </p:nvSpPr>
        <p:spPr>
          <a:xfrm>
            <a:off x="9296400" y="1535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043476-7A32-406B-B50D-4E86C6AE47AA}"/>
              </a:ext>
            </a:extLst>
          </p:cNvPr>
          <p:cNvSpPr txBox="1"/>
          <p:nvPr/>
        </p:nvSpPr>
        <p:spPr>
          <a:xfrm>
            <a:off x="8915400" y="1535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44C84F-F7B5-4AB6-9863-180F552EAC56}"/>
              </a:ext>
            </a:extLst>
          </p:cNvPr>
          <p:cNvSpPr txBox="1"/>
          <p:nvPr/>
        </p:nvSpPr>
        <p:spPr>
          <a:xfrm>
            <a:off x="1905000" y="129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C51D4D-2AC9-4986-9749-0354CF5ADDA1}"/>
              </a:ext>
            </a:extLst>
          </p:cNvPr>
          <p:cNvSpPr txBox="1"/>
          <p:nvPr/>
        </p:nvSpPr>
        <p:spPr>
          <a:xfrm>
            <a:off x="2517714" y="129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E66CF5-3D3A-4CCC-A103-AA12AE5BF75B}"/>
              </a:ext>
            </a:extLst>
          </p:cNvPr>
          <p:cNvSpPr txBox="1"/>
          <p:nvPr/>
        </p:nvSpPr>
        <p:spPr>
          <a:xfrm>
            <a:off x="1600200" y="4191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136297-5A5D-4BBF-B1A5-4D0A37047433}"/>
              </a:ext>
            </a:extLst>
          </p:cNvPr>
          <p:cNvSpPr txBox="1"/>
          <p:nvPr/>
        </p:nvSpPr>
        <p:spPr>
          <a:xfrm>
            <a:off x="3657600" y="4343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D52498-6002-44EB-AC45-86E77A5E9BD2}"/>
              </a:ext>
            </a:extLst>
          </p:cNvPr>
          <p:cNvSpPr txBox="1"/>
          <p:nvPr/>
        </p:nvSpPr>
        <p:spPr>
          <a:xfrm>
            <a:off x="3810000" y="129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2E3FBC-4C32-4D03-812D-04A24A665D3C}"/>
              </a:ext>
            </a:extLst>
          </p:cNvPr>
          <p:cNvSpPr txBox="1"/>
          <p:nvPr/>
        </p:nvSpPr>
        <p:spPr>
          <a:xfrm>
            <a:off x="10290114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Right Arrow 5">
            <a:extLst>
              <a:ext uri="{FF2B5EF4-FFF2-40B4-BE49-F238E27FC236}">
                <a16:creationId xmlns:a16="http://schemas.microsoft.com/office/drawing/2014/main" id="{6DAC4A04-119B-4389-A114-7D6215E35244}"/>
              </a:ext>
            </a:extLst>
          </p:cNvPr>
          <p:cNvSpPr/>
          <p:nvPr/>
        </p:nvSpPr>
        <p:spPr>
          <a:xfrm>
            <a:off x="7467600" y="685800"/>
            <a:ext cx="4572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ndian National Center for Ocean Information Services">
            <a:extLst>
              <a:ext uri="{FF2B5EF4-FFF2-40B4-BE49-F238E27FC236}">
                <a16:creationId xmlns:a16="http://schemas.microsoft.com/office/drawing/2014/main" id="{D23EF083-D53E-3623-B38F-8C7903437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166BB9-694A-4253-A39A-4A945010D49A}"/>
              </a:ext>
            </a:extLst>
          </p:cNvPr>
          <p:cNvGrpSpPr/>
          <p:nvPr/>
        </p:nvGrpSpPr>
        <p:grpSpPr>
          <a:xfrm>
            <a:off x="94621" y="762000"/>
            <a:ext cx="6339840" cy="5989320"/>
            <a:chOff x="899160" y="762000"/>
            <a:chExt cx="6339840" cy="5989320"/>
          </a:xfrm>
        </p:grpSpPr>
        <p:grpSp>
          <p:nvGrpSpPr>
            <p:cNvPr id="16" name="Group 15"/>
            <p:cNvGrpSpPr/>
            <p:nvPr/>
          </p:nvGrpSpPr>
          <p:grpSpPr>
            <a:xfrm>
              <a:off x="899160" y="762000"/>
              <a:ext cx="6339840" cy="5989320"/>
              <a:chOff x="899160" y="762000"/>
              <a:chExt cx="6339840" cy="598932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r="27777" b="72222"/>
              <a:stretch/>
            </p:blipFill>
            <p:spPr bwMode="auto">
              <a:xfrm>
                <a:off x="899160" y="762000"/>
                <a:ext cx="6339840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Oval 5"/>
              <p:cNvSpPr/>
              <p:nvPr/>
            </p:nvSpPr>
            <p:spPr>
              <a:xfrm>
                <a:off x="1676400" y="1295400"/>
                <a:ext cx="762000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1447800"/>
                <a:ext cx="1295400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524000" y="838200"/>
                <a:ext cx="457200" cy="228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r="13541" b="4000"/>
              <a:stretch/>
            </p:blipFill>
            <p:spPr bwMode="auto">
              <a:xfrm>
                <a:off x="914400" y="2362200"/>
                <a:ext cx="6324600" cy="4389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Oval 9"/>
              <p:cNvSpPr/>
              <p:nvPr/>
            </p:nvSpPr>
            <p:spPr>
              <a:xfrm>
                <a:off x="6705600" y="3657600"/>
                <a:ext cx="457200" cy="228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172200" y="5867400"/>
                <a:ext cx="533400" cy="228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43400" y="6084332"/>
                <a:ext cx="6858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95400" y="7620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371600" y="12308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324600" y="60198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4ECBB2-DA29-422E-9102-576952468D67}"/>
                </a:ext>
              </a:extLst>
            </p:cNvPr>
            <p:cNvSpPr txBox="1"/>
            <p:nvPr/>
          </p:nvSpPr>
          <p:spPr>
            <a:xfrm>
              <a:off x="4038600" y="6096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260CEE-EB95-4A00-B960-4A52DA819CD4}"/>
                </a:ext>
              </a:extLst>
            </p:cNvPr>
            <p:cNvSpPr txBox="1"/>
            <p:nvPr/>
          </p:nvSpPr>
          <p:spPr>
            <a:xfrm>
              <a:off x="6781800" y="3886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578F40-17F7-4F1A-97AF-98A9DE2CA87D}"/>
                </a:ext>
              </a:extLst>
            </p:cNvPr>
            <p:cNvSpPr txBox="1"/>
            <p:nvPr/>
          </p:nvSpPr>
          <p:spPr>
            <a:xfrm>
              <a:off x="3048000" y="1295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5D18DF50-E128-4543-8636-46A471F1806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Raster data opening in QGIS: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142892-1CFF-4AD4-843E-DF69CB665406}"/>
              </a:ext>
            </a:extLst>
          </p:cNvPr>
          <p:cNvSpPr/>
          <p:nvPr/>
        </p:nvSpPr>
        <p:spPr>
          <a:xfrm>
            <a:off x="94621" y="762000"/>
            <a:ext cx="6339840" cy="1524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1A3E94-9CBC-4476-BDF0-4A6386B5E7B6}"/>
              </a:ext>
            </a:extLst>
          </p:cNvPr>
          <p:cNvSpPr/>
          <p:nvPr/>
        </p:nvSpPr>
        <p:spPr>
          <a:xfrm>
            <a:off x="94621" y="2362200"/>
            <a:ext cx="6339840" cy="43891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ndian National Center for Ocean Information Services">
            <a:extLst>
              <a:ext uri="{FF2B5EF4-FFF2-40B4-BE49-F238E27FC236}">
                <a16:creationId xmlns:a16="http://schemas.microsoft.com/office/drawing/2014/main" id="{25E642F5-4C9E-66FF-4CB5-36F17DDEF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A76E6E-6ECF-F9B8-0D41-202E0CBD08B9}"/>
              </a:ext>
            </a:extLst>
          </p:cNvPr>
          <p:cNvSpPr txBox="1"/>
          <p:nvPr/>
        </p:nvSpPr>
        <p:spPr>
          <a:xfrm>
            <a:off x="2173823" y="416516"/>
            <a:ext cx="1225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01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2B3FDC-5346-CA2C-0327-9E373FE108CA}"/>
              </a:ext>
            </a:extLst>
          </p:cNvPr>
          <p:cNvSpPr txBox="1"/>
          <p:nvPr/>
        </p:nvSpPr>
        <p:spPr>
          <a:xfrm>
            <a:off x="8682715" y="429033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02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82B8C5C-EB58-C73E-51D3-A90DF3C19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092" y="3820366"/>
            <a:ext cx="5534526" cy="292608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5EBFD26-84F0-92D9-BF91-453227180C74}"/>
              </a:ext>
            </a:extLst>
          </p:cNvPr>
          <p:cNvSpPr txBox="1"/>
          <p:nvPr/>
        </p:nvSpPr>
        <p:spPr>
          <a:xfrm>
            <a:off x="6545038" y="1077817"/>
            <a:ext cx="56765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SCP tool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Band set,  click on Open a file 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browse and select bands  Open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Add bands  to band set: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After the above step  click on select all bands click on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Add band to band set.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C57D134-0B95-52BD-9A54-B19BC2CEFC18}"/>
              </a:ext>
            </a:extLst>
          </p:cNvPr>
          <p:cNvSpPr/>
          <p:nvPr/>
        </p:nvSpPr>
        <p:spPr>
          <a:xfrm>
            <a:off x="6676222" y="4070866"/>
            <a:ext cx="550843" cy="184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E61431F-90FC-8635-432F-C30C26AE1D1D}"/>
              </a:ext>
            </a:extLst>
          </p:cNvPr>
          <p:cNvSpPr/>
          <p:nvPr/>
        </p:nvSpPr>
        <p:spPr>
          <a:xfrm>
            <a:off x="11369554" y="4134739"/>
            <a:ext cx="429511" cy="184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B2252A5-10D1-1597-E3A1-5C5D1A3F3DD3}"/>
              </a:ext>
            </a:extLst>
          </p:cNvPr>
          <p:cNvSpPr/>
          <p:nvPr/>
        </p:nvSpPr>
        <p:spPr>
          <a:xfrm>
            <a:off x="11621108" y="4760869"/>
            <a:ext cx="429511" cy="184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069BC78-DC02-1B42-D17A-E107AF1E15A5}"/>
              </a:ext>
            </a:extLst>
          </p:cNvPr>
          <p:cNvSpPr/>
          <p:nvPr/>
        </p:nvSpPr>
        <p:spPr>
          <a:xfrm>
            <a:off x="11619271" y="4990388"/>
            <a:ext cx="429511" cy="184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0734AE15-D6F2-7B24-0104-FD85D44D21DE}"/>
              </a:ext>
            </a:extLst>
          </p:cNvPr>
          <p:cNvSpPr txBox="1"/>
          <p:nvPr/>
        </p:nvSpPr>
        <p:spPr>
          <a:xfrm>
            <a:off x="7282148" y="400253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DC955D76-BE39-9A7A-01BA-0CF0AC0AE8F7}"/>
              </a:ext>
            </a:extLst>
          </p:cNvPr>
          <p:cNvSpPr txBox="1"/>
          <p:nvPr/>
        </p:nvSpPr>
        <p:spPr>
          <a:xfrm>
            <a:off x="11125203" y="40557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4E21F882-EAA5-3F6D-CA81-16F996F2D6E7}"/>
              </a:ext>
            </a:extLst>
          </p:cNvPr>
          <p:cNvSpPr txBox="1"/>
          <p:nvPr/>
        </p:nvSpPr>
        <p:spPr>
          <a:xfrm>
            <a:off x="11277603" y="467089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050D0909-4684-D537-0F9A-6F71FC2484FA}"/>
              </a:ext>
            </a:extLst>
          </p:cNvPr>
          <p:cNvSpPr txBox="1"/>
          <p:nvPr/>
        </p:nvSpPr>
        <p:spPr>
          <a:xfrm>
            <a:off x="11286782" y="491142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6D0282A1-3E7E-1F2D-C7D9-F2446C9C177E}"/>
              </a:ext>
            </a:extLst>
          </p:cNvPr>
          <p:cNvCxnSpPr/>
          <p:nvPr/>
        </p:nvCxnSpPr>
        <p:spPr>
          <a:xfrm>
            <a:off x="6519525" y="594208"/>
            <a:ext cx="0" cy="62106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>
            <a:extLst>
              <a:ext uri="{FF2B5EF4-FFF2-40B4-BE49-F238E27FC236}">
                <a16:creationId xmlns:a16="http://schemas.microsoft.com/office/drawing/2014/main" id="{D6F26F98-DE35-47BB-B839-4EDCD17F766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Adding data to multiple band sets: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67347" y="506351"/>
            <a:ext cx="7333478" cy="4745271"/>
            <a:chOff x="609600" y="454223"/>
            <a:chExt cx="7333478" cy="5565577"/>
          </a:xfrm>
        </p:grpSpPr>
        <p:grpSp>
          <p:nvGrpSpPr>
            <p:cNvPr id="12" name="Group 11"/>
            <p:cNvGrpSpPr/>
            <p:nvPr/>
          </p:nvGrpSpPr>
          <p:grpSpPr>
            <a:xfrm>
              <a:off x="932678" y="826650"/>
              <a:ext cx="7010400" cy="5193150"/>
              <a:chOff x="932678" y="369450"/>
              <a:chExt cx="7010400" cy="5193150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r="4167" b="72000"/>
              <a:stretch>
                <a:fillRect/>
              </a:stretch>
            </p:blipFill>
            <p:spPr bwMode="auto">
              <a:xfrm>
                <a:off x="932678" y="369450"/>
                <a:ext cx="701040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Oval 4"/>
              <p:cNvSpPr/>
              <p:nvPr/>
            </p:nvSpPr>
            <p:spPr>
              <a:xfrm>
                <a:off x="3352800" y="609600"/>
                <a:ext cx="685800" cy="762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620000" y="2743200"/>
                <a:ext cx="3048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086600" y="5410200"/>
                <a:ext cx="457200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Down Arrow 8"/>
              <p:cNvSpPr/>
              <p:nvPr/>
            </p:nvSpPr>
            <p:spPr>
              <a:xfrm>
                <a:off x="3962400" y="1676400"/>
                <a:ext cx="76200" cy="30480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Down Arrow 9"/>
              <p:cNvSpPr/>
              <p:nvPr/>
            </p:nvSpPr>
            <p:spPr>
              <a:xfrm>
                <a:off x="4191000" y="4038600"/>
                <a:ext cx="76200" cy="30480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09600" y="454223"/>
              <a:ext cx="4903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Go to SCP click on band set	SCP plugin window opens.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BFCA2C9-6983-4E3D-B5F1-549E38708E01}"/>
              </a:ext>
            </a:extLst>
          </p:cNvPr>
          <p:cNvSpPr/>
          <p:nvPr/>
        </p:nvSpPr>
        <p:spPr>
          <a:xfrm>
            <a:off x="3666453" y="1743299"/>
            <a:ext cx="2971800" cy="374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66A68E-8139-4DB4-913D-D8A3099A16BE}"/>
              </a:ext>
            </a:extLst>
          </p:cNvPr>
          <p:cNvSpPr/>
          <p:nvPr/>
        </p:nvSpPr>
        <p:spPr>
          <a:xfrm>
            <a:off x="3590253" y="1678330"/>
            <a:ext cx="3849645" cy="446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band data not added to QGIS window click on open file 	 Browse the image file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F9CDD310-6B15-4F6C-AADF-06F1D599A7D2}"/>
              </a:ext>
            </a:extLst>
          </p:cNvPr>
          <p:cNvSpPr/>
          <p:nvPr/>
        </p:nvSpPr>
        <p:spPr>
          <a:xfrm>
            <a:off x="6790653" y="2141792"/>
            <a:ext cx="152400" cy="44610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A92286-D51E-4E77-B0FC-F3F5E7CC1EA6}"/>
              </a:ext>
            </a:extLst>
          </p:cNvPr>
          <p:cNvSpPr/>
          <p:nvPr/>
        </p:nvSpPr>
        <p:spPr>
          <a:xfrm>
            <a:off x="6714453" y="2605254"/>
            <a:ext cx="304800" cy="242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9B6F983-71DC-48A5-AF44-A23043B3A637}"/>
              </a:ext>
            </a:extLst>
          </p:cNvPr>
          <p:cNvCxnSpPr/>
          <p:nvPr/>
        </p:nvCxnSpPr>
        <p:spPr>
          <a:xfrm>
            <a:off x="4339853" y="2003175"/>
            <a:ext cx="2682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10AD188-805F-4A40-AC78-0F41B46AC0D9}"/>
              </a:ext>
            </a:extLst>
          </p:cNvPr>
          <p:cNvSpPr txBox="1"/>
          <p:nvPr/>
        </p:nvSpPr>
        <p:spPr>
          <a:xfrm>
            <a:off x="3288567" y="898703"/>
            <a:ext cx="301686" cy="314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B751983-0ACB-4D71-8BA0-731CDBB12BBE}"/>
              </a:ext>
            </a:extLst>
          </p:cNvPr>
          <p:cNvSpPr/>
          <p:nvPr/>
        </p:nvSpPr>
        <p:spPr>
          <a:xfrm>
            <a:off x="2599653" y="898703"/>
            <a:ext cx="271359" cy="116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6D1A40-B951-4362-9D28-BCDE7BD7BE12}"/>
              </a:ext>
            </a:extLst>
          </p:cNvPr>
          <p:cNvSpPr txBox="1"/>
          <p:nvPr/>
        </p:nvSpPr>
        <p:spPr>
          <a:xfrm>
            <a:off x="2294853" y="778713"/>
            <a:ext cx="301686" cy="314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BA8B34-AEF8-41A6-8EAE-6D4CC3F0F21C}"/>
              </a:ext>
            </a:extLst>
          </p:cNvPr>
          <p:cNvSpPr txBox="1"/>
          <p:nvPr/>
        </p:nvSpPr>
        <p:spPr>
          <a:xfrm>
            <a:off x="6412767" y="2597843"/>
            <a:ext cx="301686" cy="314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79F62C-A2A0-4338-A776-B038A96DC823}"/>
              </a:ext>
            </a:extLst>
          </p:cNvPr>
          <p:cNvSpPr txBox="1"/>
          <p:nvPr/>
        </p:nvSpPr>
        <p:spPr>
          <a:xfrm>
            <a:off x="6641367" y="2847771"/>
            <a:ext cx="301686" cy="314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FF11F9-A73E-4B37-8F3B-F02865C5D5B0}"/>
              </a:ext>
            </a:extLst>
          </p:cNvPr>
          <p:cNvSpPr txBox="1"/>
          <p:nvPr/>
        </p:nvSpPr>
        <p:spPr>
          <a:xfrm>
            <a:off x="4047453" y="3822305"/>
            <a:ext cx="2911374" cy="446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select the bands which you want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create band set or select all bands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C75260-2D34-4D98-9ADC-7124808D79B3}"/>
              </a:ext>
            </a:extLst>
          </p:cNvPr>
          <p:cNvSpPr/>
          <p:nvPr/>
        </p:nvSpPr>
        <p:spPr>
          <a:xfrm>
            <a:off x="4047453" y="3830985"/>
            <a:ext cx="2819400" cy="446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B8192C-878F-4656-A402-253E1123BF96}"/>
              </a:ext>
            </a:extLst>
          </p:cNvPr>
          <p:cNvSpPr/>
          <p:nvPr/>
        </p:nvSpPr>
        <p:spPr>
          <a:xfrm>
            <a:off x="1380453" y="4796839"/>
            <a:ext cx="2133600" cy="509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B38BFDB-4161-4DF0-9B7D-651F765CB968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3133053" y="4054036"/>
            <a:ext cx="914400" cy="807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9591460-AADF-4842-8EB4-A7E1F1AEA5E9}"/>
              </a:ext>
            </a:extLst>
          </p:cNvPr>
          <p:cNvSpPr txBox="1"/>
          <p:nvPr/>
        </p:nvSpPr>
        <p:spPr>
          <a:xfrm>
            <a:off x="3590253" y="4861808"/>
            <a:ext cx="301686" cy="314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3D269C-99A5-471F-AB42-BF2450C1B1DB}"/>
              </a:ext>
            </a:extLst>
          </p:cNvPr>
          <p:cNvSpPr txBox="1"/>
          <p:nvPr/>
        </p:nvSpPr>
        <p:spPr>
          <a:xfrm>
            <a:off x="6869967" y="5001694"/>
            <a:ext cx="301686" cy="314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F07964-7598-48C4-8E26-34E5FB83AB03}"/>
              </a:ext>
            </a:extLst>
          </p:cNvPr>
          <p:cNvSpPr/>
          <p:nvPr/>
        </p:nvSpPr>
        <p:spPr>
          <a:xfrm>
            <a:off x="3514053" y="1678330"/>
            <a:ext cx="3657600" cy="446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ight Arrow 5">
            <a:extLst>
              <a:ext uri="{FF2B5EF4-FFF2-40B4-BE49-F238E27FC236}">
                <a16:creationId xmlns:a16="http://schemas.microsoft.com/office/drawing/2014/main" id="{2C28F858-70B3-4CAA-8E04-A94073A93367}"/>
              </a:ext>
            </a:extLst>
          </p:cNvPr>
          <p:cNvSpPr/>
          <p:nvPr/>
        </p:nvSpPr>
        <p:spPr>
          <a:xfrm flipV="1">
            <a:off x="2294853" y="638826"/>
            <a:ext cx="381000" cy="389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Indian National Center for Ocean Information Services">
            <a:extLst>
              <a:ext uri="{FF2B5EF4-FFF2-40B4-BE49-F238E27FC236}">
                <a16:creationId xmlns:a16="http://schemas.microsoft.com/office/drawing/2014/main" id="{C1F79241-08B9-671F-E0F9-0127A1192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01E0573-3042-9AA2-6A33-10738464A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5" y="1327607"/>
            <a:ext cx="8475643" cy="54864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C20E6EA-2934-B1EB-3C3A-1D4978626592}"/>
              </a:ext>
            </a:extLst>
          </p:cNvPr>
          <p:cNvSpPr txBox="1"/>
          <p:nvPr/>
        </p:nvSpPr>
        <p:spPr>
          <a:xfrm>
            <a:off x="8527304" y="763998"/>
            <a:ext cx="377526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last slide, one band set is created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want to create more band sets and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different bands to them. 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new band set and add bands: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 on add a new band set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and select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that new band to Add bands to that band set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select Bands and click on add bands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 band set.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Add or remove bands from the band set: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select bands in the band set to remove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 that band, click on the delete row.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 remove all bands from band set click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on reset.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Select band set  and select bands in single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band and click on add bands to band set.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E43442-EF79-3984-4201-63CC48DB8D8A}"/>
              </a:ext>
            </a:extLst>
          </p:cNvPr>
          <p:cNvSpPr/>
          <p:nvPr/>
        </p:nvSpPr>
        <p:spPr>
          <a:xfrm>
            <a:off x="7899989" y="4277088"/>
            <a:ext cx="382772" cy="273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19D891C-4FCA-8162-108E-9B9EF554F358}"/>
              </a:ext>
            </a:extLst>
          </p:cNvPr>
          <p:cNvSpPr/>
          <p:nvPr/>
        </p:nvSpPr>
        <p:spPr>
          <a:xfrm>
            <a:off x="3540638" y="4141848"/>
            <a:ext cx="976421" cy="358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8C5D93C-FCD9-4C01-22C3-78E9B4B8C3FF}"/>
              </a:ext>
            </a:extLst>
          </p:cNvPr>
          <p:cNvSpPr/>
          <p:nvPr/>
        </p:nvSpPr>
        <p:spPr>
          <a:xfrm>
            <a:off x="2753833" y="5170722"/>
            <a:ext cx="4686065" cy="259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5FAC47A-1E04-733A-9818-E260696E6F8C}"/>
              </a:ext>
            </a:extLst>
          </p:cNvPr>
          <p:cNvSpPr/>
          <p:nvPr/>
        </p:nvSpPr>
        <p:spPr>
          <a:xfrm>
            <a:off x="7889356" y="5358808"/>
            <a:ext cx="382772" cy="231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CCC21A9-0169-0FFB-F14D-B8CB9778924F}"/>
              </a:ext>
            </a:extLst>
          </p:cNvPr>
          <p:cNvSpPr/>
          <p:nvPr/>
        </p:nvSpPr>
        <p:spPr>
          <a:xfrm>
            <a:off x="2384478" y="3372170"/>
            <a:ext cx="2911374" cy="546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B56D1C1-4D25-1E59-6F26-E858AAB10EB1}"/>
              </a:ext>
            </a:extLst>
          </p:cNvPr>
          <p:cNvSpPr/>
          <p:nvPr/>
        </p:nvSpPr>
        <p:spPr>
          <a:xfrm>
            <a:off x="7899989" y="3508744"/>
            <a:ext cx="437969" cy="3222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503FAA-1F83-A946-0060-913D2153B122}"/>
              </a:ext>
            </a:extLst>
          </p:cNvPr>
          <p:cNvSpPr txBox="1"/>
          <p:nvPr/>
        </p:nvSpPr>
        <p:spPr>
          <a:xfrm>
            <a:off x="7577330" y="421211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D245C7-18A7-41FF-C853-6A5B7628A668}"/>
              </a:ext>
            </a:extLst>
          </p:cNvPr>
          <p:cNvSpPr txBox="1"/>
          <p:nvPr/>
        </p:nvSpPr>
        <p:spPr>
          <a:xfrm>
            <a:off x="4486793" y="41518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0B7966-F329-3BEC-1414-DC15103CF8B9}"/>
              </a:ext>
            </a:extLst>
          </p:cNvPr>
          <p:cNvSpPr txBox="1"/>
          <p:nvPr/>
        </p:nvSpPr>
        <p:spPr>
          <a:xfrm>
            <a:off x="5309444" y="342962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A12536-F54A-3F31-CDA7-6D2DA21CE95C}"/>
              </a:ext>
            </a:extLst>
          </p:cNvPr>
          <p:cNvSpPr txBox="1"/>
          <p:nvPr/>
        </p:nvSpPr>
        <p:spPr>
          <a:xfrm>
            <a:off x="7655365" y="34867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51D8687-31A5-2D4F-5762-F7E7F680FB1C}"/>
              </a:ext>
            </a:extLst>
          </p:cNvPr>
          <p:cNvSpPr/>
          <p:nvPr/>
        </p:nvSpPr>
        <p:spPr>
          <a:xfrm>
            <a:off x="2735332" y="4194438"/>
            <a:ext cx="662229" cy="326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411712-909B-5155-2D3F-DD28A3FC68EE}"/>
              </a:ext>
            </a:extLst>
          </p:cNvPr>
          <p:cNvSpPr txBox="1"/>
          <p:nvPr/>
        </p:nvSpPr>
        <p:spPr>
          <a:xfrm>
            <a:off x="2491411" y="41660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65E230-49ED-DEB6-A777-85A1A8B58826}"/>
              </a:ext>
            </a:extLst>
          </p:cNvPr>
          <p:cNvSpPr txBox="1"/>
          <p:nvPr/>
        </p:nvSpPr>
        <p:spPr>
          <a:xfrm>
            <a:off x="2494953" y="51265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08FCB07-D701-A03D-ACB5-5ADFE73C02BB}"/>
              </a:ext>
            </a:extLst>
          </p:cNvPr>
          <p:cNvSpPr txBox="1"/>
          <p:nvPr/>
        </p:nvSpPr>
        <p:spPr>
          <a:xfrm>
            <a:off x="7623410" y="53108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DE0663-78FF-8AA0-B69A-D3B7BBB9EEF0}"/>
              </a:ext>
            </a:extLst>
          </p:cNvPr>
          <p:cNvSpPr txBox="1"/>
          <p:nvPr/>
        </p:nvSpPr>
        <p:spPr>
          <a:xfrm>
            <a:off x="7595052" y="56014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234BCBA-173F-2DB8-75FD-FB7D2C8DC971}"/>
              </a:ext>
            </a:extLst>
          </p:cNvPr>
          <p:cNvSpPr/>
          <p:nvPr/>
        </p:nvSpPr>
        <p:spPr>
          <a:xfrm>
            <a:off x="7903531" y="5617848"/>
            <a:ext cx="382772" cy="231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47327" y="699481"/>
            <a:ext cx="4586171" cy="5625119"/>
            <a:chOff x="152400" y="851881"/>
            <a:chExt cx="4586171" cy="562511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r="48845" b="65333"/>
            <a:stretch/>
          </p:blipFill>
          <p:spPr bwMode="auto">
            <a:xfrm>
              <a:off x="152400" y="851881"/>
              <a:ext cx="4490487" cy="190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4"/>
            <a:srcRect l="23659" r="24500" b="42667"/>
            <a:stretch/>
          </p:blipFill>
          <p:spPr bwMode="auto">
            <a:xfrm>
              <a:off x="187836" y="3331464"/>
              <a:ext cx="4550735" cy="314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Oval 4"/>
            <p:cNvSpPr/>
            <p:nvPr/>
          </p:nvSpPr>
          <p:spPr>
            <a:xfrm>
              <a:off x="2057400" y="1600200"/>
              <a:ext cx="9144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124200" y="1600200"/>
              <a:ext cx="9144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968255" y="5029200"/>
              <a:ext cx="7620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968256" y="5715000"/>
              <a:ext cx="7620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2393211" y="2849654"/>
              <a:ext cx="228600" cy="381000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5E1777C0-4607-473E-8837-DF36DD58AA6A}"/>
              </a:ext>
            </a:extLst>
          </p:cNvPr>
          <p:cNvSpPr/>
          <p:nvPr/>
        </p:nvSpPr>
        <p:spPr>
          <a:xfrm>
            <a:off x="2176127" y="7620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907162-4989-4065-B8A4-F8F9391D8E92}"/>
              </a:ext>
            </a:extLst>
          </p:cNvPr>
          <p:cNvSpPr txBox="1"/>
          <p:nvPr/>
        </p:nvSpPr>
        <p:spPr>
          <a:xfrm>
            <a:off x="1947527" y="685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45031D-25A1-4657-9628-FD963F168861}"/>
              </a:ext>
            </a:extLst>
          </p:cNvPr>
          <p:cNvSpPr txBox="1"/>
          <p:nvPr/>
        </p:nvSpPr>
        <p:spPr>
          <a:xfrm>
            <a:off x="1947527" y="13832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530994-BEF6-4286-A09E-E9F3CA0BBDB4}"/>
              </a:ext>
            </a:extLst>
          </p:cNvPr>
          <p:cNvSpPr txBox="1"/>
          <p:nvPr/>
        </p:nvSpPr>
        <p:spPr>
          <a:xfrm>
            <a:off x="4233527" y="13832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373A29AC-E752-4A09-846D-771ED91666B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Raster Band Composition/ </a:t>
            </a:r>
            <a:r>
              <a:rPr lang="en-US" sz="24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Layerstack</a:t>
            </a:r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5BF938-0296-4A41-82ED-F1FDE8E12908}"/>
              </a:ext>
            </a:extLst>
          </p:cNvPr>
          <p:cNvSpPr/>
          <p:nvPr/>
        </p:nvSpPr>
        <p:spPr>
          <a:xfrm>
            <a:off x="347327" y="685800"/>
            <a:ext cx="4490487" cy="191064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02DB71-0CC2-06B2-4F0A-73666CE6059F}"/>
              </a:ext>
            </a:extLst>
          </p:cNvPr>
          <p:cNvGrpSpPr/>
          <p:nvPr/>
        </p:nvGrpSpPr>
        <p:grpSpPr>
          <a:xfrm>
            <a:off x="393396" y="3179064"/>
            <a:ext cx="4518837" cy="3145536"/>
            <a:chOff x="393396" y="3179064"/>
            <a:chExt cx="4518837" cy="314553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36CE760-BA66-411B-859B-95FF5DA00334}"/>
                </a:ext>
              </a:extLst>
            </p:cNvPr>
            <p:cNvSpPr/>
            <p:nvPr/>
          </p:nvSpPr>
          <p:spPr>
            <a:xfrm>
              <a:off x="4424906" y="4495800"/>
              <a:ext cx="3810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5DE14D-5DCA-4FB6-864C-13C4947918DC}"/>
                </a:ext>
              </a:extLst>
            </p:cNvPr>
            <p:cNvSpPr txBox="1"/>
            <p:nvPr/>
          </p:nvSpPr>
          <p:spPr>
            <a:xfrm>
              <a:off x="4120106" y="44196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202183-E2CE-478B-8604-655EE8D54413}"/>
                </a:ext>
              </a:extLst>
            </p:cNvPr>
            <p:cNvSpPr txBox="1"/>
            <p:nvPr/>
          </p:nvSpPr>
          <p:spPr>
            <a:xfrm>
              <a:off x="3967706" y="47360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39D904-3087-4837-B07E-1F95E1B9E605}"/>
                </a:ext>
              </a:extLst>
            </p:cNvPr>
            <p:cNvSpPr txBox="1"/>
            <p:nvPr/>
          </p:nvSpPr>
          <p:spPr>
            <a:xfrm>
              <a:off x="3967706" y="54102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D2621C-A865-4C19-815F-4E889460AABA}"/>
                </a:ext>
              </a:extLst>
            </p:cNvPr>
            <p:cNvSpPr/>
            <p:nvPr/>
          </p:nvSpPr>
          <p:spPr>
            <a:xfrm>
              <a:off x="393396" y="3179064"/>
              <a:ext cx="4518837" cy="31455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" descr="Indian National Center for Ocean Information Services">
            <a:extLst>
              <a:ext uri="{FF2B5EF4-FFF2-40B4-BE49-F238E27FC236}">
                <a16:creationId xmlns:a16="http://schemas.microsoft.com/office/drawing/2014/main" id="{BDA6DB2B-9029-517B-CDCE-3556C8FF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F92A52-AEC9-7BC2-AF71-7B7F9D97C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9420" y="2302979"/>
            <a:ext cx="6773942" cy="356616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7EAFA10-F10B-89CF-AC53-849D326FE550}"/>
              </a:ext>
            </a:extLst>
          </p:cNvPr>
          <p:cNvSpPr txBox="1"/>
          <p:nvPr/>
        </p:nvSpPr>
        <p:spPr>
          <a:xfrm>
            <a:off x="1520806" y="367784"/>
            <a:ext cx="129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-01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D7C927-268C-69E0-5C23-A8FD3A056123}"/>
              </a:ext>
            </a:extLst>
          </p:cNvPr>
          <p:cNvSpPr txBox="1"/>
          <p:nvPr/>
        </p:nvSpPr>
        <p:spPr>
          <a:xfrm>
            <a:off x="7584908" y="47725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-02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FCEC59-5A11-DFE5-B559-4A342730E31C}"/>
              </a:ext>
            </a:extLst>
          </p:cNvPr>
          <p:cNvSpPr txBox="1"/>
          <p:nvPr/>
        </p:nvSpPr>
        <p:spPr>
          <a:xfrm>
            <a:off x="5224127" y="761853"/>
            <a:ext cx="68467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SCP tools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bands are added to band set click on create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raster of band set (stack bands)  click on run  give output folder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 to Preprocessing Stack Raster Bands Select bands set Run 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Give path and name.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E1AF74-99FD-1114-14B9-2626E8D58F5F}"/>
              </a:ext>
            </a:extLst>
          </p:cNvPr>
          <p:cNvCxnSpPr/>
          <p:nvPr/>
        </p:nvCxnSpPr>
        <p:spPr>
          <a:xfrm>
            <a:off x="5039833" y="477252"/>
            <a:ext cx="0" cy="62106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72" name="TextBox 3071">
            <a:extLst>
              <a:ext uri="{FF2B5EF4-FFF2-40B4-BE49-F238E27FC236}">
                <a16:creationId xmlns:a16="http://schemas.microsoft.com/office/drawing/2014/main" id="{C1DCACEF-D3E9-999B-3CB5-BE0C57B9417A}"/>
              </a:ext>
            </a:extLst>
          </p:cNvPr>
          <p:cNvSpPr txBox="1"/>
          <p:nvPr/>
        </p:nvSpPr>
        <p:spPr>
          <a:xfrm>
            <a:off x="74430" y="6323313"/>
            <a:ext cx="50720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Raster Miscellaneous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Build Virtual Raster Input layers, select </a:t>
            </a:r>
          </a:p>
          <a:p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our bands go to Virtual save file  give the name and path  run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19300E-3C6A-BCDE-36A3-D810789CD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31" y="767293"/>
            <a:ext cx="8357337" cy="59436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84E764E-077B-84A5-36AF-8E45CFA2F6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 Clipping</a:t>
            </a:r>
          </a:p>
        </p:txBody>
      </p:sp>
      <p:sp>
        <p:nvSpPr>
          <p:cNvPr id="3" name="Oval 2"/>
          <p:cNvSpPr/>
          <p:nvPr/>
        </p:nvSpPr>
        <p:spPr>
          <a:xfrm>
            <a:off x="605365" y="3803135"/>
            <a:ext cx="1212481" cy="258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77114" y="3132235"/>
            <a:ext cx="478058" cy="296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36065" y="2149661"/>
            <a:ext cx="1109035" cy="296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215715" y="6026909"/>
            <a:ext cx="886293" cy="469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5568" t="46970" r="61174" b="50000"/>
          <a:stretch>
            <a:fillRect/>
          </a:stretch>
        </p:blipFill>
        <p:spPr bwMode="auto">
          <a:xfrm>
            <a:off x="3983284" y="3336721"/>
            <a:ext cx="1039142" cy="14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092278" y="2657639"/>
            <a:ext cx="1187591" cy="296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04424" y="3734405"/>
            <a:ext cx="293865" cy="359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9017" y="2107368"/>
            <a:ext cx="293865" cy="359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48337" y="2628125"/>
            <a:ext cx="293865" cy="359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19588" y="3104929"/>
            <a:ext cx="293865" cy="359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3550" y="6059580"/>
            <a:ext cx="293865" cy="359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77479" y="781487"/>
            <a:ext cx="35145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Go to SCP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preprocessing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Clip multiple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rasters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Select band set  Use value as no data: 0  O/P name: give any name to select RIO click on set an area in the map,  put points on the map,  click on the run  give output folder name. </a:t>
            </a:r>
          </a:p>
          <a:p>
            <a:pPr>
              <a:buFont typeface="Wingdings" pitchFamily="2" charset="2"/>
              <a:buChar char="Ø"/>
            </a:pPr>
            <a:endParaRPr lang="en-US" sz="1400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Select ROI using a vector file: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If you have an ROI vector file we can use that file to clip the raster image  open the vector file in map window just check the use vector for clipping: select our vector file  and run give o/p path.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Select ROI using temporary ROI: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Using the ROI tool in the map window draw ROI on the map/ image. Now in SCP Check use temporary ROI for clipping run  give output path.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Ø"/>
            </a:pPr>
            <a:endParaRPr lang="en-US" sz="1400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Ø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16980BB-4A60-45CD-8BB0-6DEC6945E394}"/>
              </a:ext>
            </a:extLst>
          </p:cNvPr>
          <p:cNvSpPr/>
          <p:nvPr/>
        </p:nvSpPr>
        <p:spPr>
          <a:xfrm>
            <a:off x="4024420" y="781487"/>
            <a:ext cx="419990" cy="326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Indian National Center for Ocean Information Services">
            <a:extLst>
              <a:ext uri="{FF2B5EF4-FFF2-40B4-BE49-F238E27FC236}">
                <a16:creationId xmlns:a16="http://schemas.microsoft.com/office/drawing/2014/main" id="{86C098B4-6398-0041-E432-4F393B9F9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5B24EBB-C646-3EB1-15CA-9F8857BE9578}"/>
              </a:ext>
            </a:extLst>
          </p:cNvPr>
          <p:cNvSpPr/>
          <p:nvPr/>
        </p:nvSpPr>
        <p:spPr>
          <a:xfrm>
            <a:off x="2828260" y="3450266"/>
            <a:ext cx="1307805" cy="26758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A16DB4-BBA8-D2BB-FB7F-D28F6F605A7C}"/>
              </a:ext>
            </a:extLst>
          </p:cNvPr>
          <p:cNvSpPr/>
          <p:nvPr/>
        </p:nvSpPr>
        <p:spPr>
          <a:xfrm>
            <a:off x="2789269" y="3974807"/>
            <a:ext cx="1740201" cy="26758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11290</TotalTime>
  <Words>1565</Words>
  <Application>Microsoft Office PowerPoint</Application>
  <PresentationFormat>Widescreen</PresentationFormat>
  <Paragraphs>239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Bodoni MT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Shoreline Extraction</dc:title>
  <dc:creator>Shiva Kumar. H</dc:creator>
  <cp:lastModifiedBy>Shiva Kumar. H</cp:lastModifiedBy>
  <cp:revision>29</cp:revision>
  <dcterms:created xsi:type="dcterms:W3CDTF">2023-11-09T11:00:59Z</dcterms:created>
  <dcterms:modified xsi:type="dcterms:W3CDTF">2024-11-27T10:50:15Z</dcterms:modified>
</cp:coreProperties>
</file>